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15"/>
  </p:notesMasterIdLst>
  <p:sldIdLst>
    <p:sldId id="260" r:id="rId3"/>
    <p:sldId id="314" r:id="rId4"/>
    <p:sldId id="290" r:id="rId5"/>
    <p:sldId id="291" r:id="rId6"/>
    <p:sldId id="292" r:id="rId7"/>
    <p:sldId id="289" r:id="rId8"/>
    <p:sldId id="335" r:id="rId9"/>
    <p:sldId id="285" r:id="rId10"/>
    <p:sldId id="286" r:id="rId11"/>
    <p:sldId id="287" r:id="rId12"/>
    <p:sldId id="323" r:id="rId13"/>
    <p:sldId id="320" r:id="rId14"/>
  </p:sldIdLst>
  <p:sldSz cx="10080625" cy="6858000"/>
  <p:notesSz cx="6888163" cy="10020300"/>
  <p:embeddedFontLst>
    <p:embeddedFont>
      <p:font typeface="Arial Narrow" panose="020B060602020203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8AC64D6-43B8-8C6A-1967-396C4DC8D5B1}" name="Martin Clausen" initials="MC" userId="78eace00edd4ad4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1DDBB2-F616-4721-A3D4-1F96433ACF5B}" v="6" dt="2023-09-22T12:49:01.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78" d="100"/>
          <a:sy n="78" d="100"/>
        </p:scale>
        <p:origin x="1147" y="77"/>
      </p:cViewPr>
      <p:guideLst>
        <p:guide orient="horz" pos="2160"/>
        <p:guide pos="317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microsoft.com/office/2018/10/relationships/authors" Target="authors.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lausen" userId="78eace00edd4ad42" providerId="LiveId" clId="{052C2D9C-AB82-45F9-B558-08A6A7A6F2CA}"/>
    <pc:docChg chg="undo custSel modSld">
      <pc:chgData name="Martin Clausen" userId="78eace00edd4ad42" providerId="LiveId" clId="{052C2D9C-AB82-45F9-B558-08A6A7A6F2CA}" dt="2023-09-20T07:05:23.846" v="8" actId="15"/>
      <pc:docMkLst>
        <pc:docMk/>
      </pc:docMkLst>
      <pc:sldChg chg="modSp mod">
        <pc:chgData name="Martin Clausen" userId="78eace00edd4ad42" providerId="LiveId" clId="{052C2D9C-AB82-45F9-B558-08A6A7A6F2CA}" dt="2023-09-20T07:05:23.846" v="8" actId="15"/>
        <pc:sldMkLst>
          <pc:docMk/>
          <pc:sldMk cId="0" sldId="268"/>
        </pc:sldMkLst>
        <pc:spChg chg="mod">
          <ac:chgData name="Martin Clausen" userId="78eace00edd4ad42" providerId="LiveId" clId="{052C2D9C-AB82-45F9-B558-08A6A7A6F2CA}" dt="2023-09-20T07:05:23.846" v="8" actId="15"/>
          <ac:spMkLst>
            <pc:docMk/>
            <pc:sldMk cId="0" sldId="268"/>
            <ac:spMk id="244" creationId="{00000000-0000-0000-0000-000000000000}"/>
          </ac:spMkLst>
        </pc:spChg>
      </pc:sldChg>
    </pc:docChg>
  </pc:docChgLst>
  <pc:docChgLst>
    <pc:chgData name="Martin Clausen" userId="78eace00edd4ad42" providerId="LiveId" clId="{351DDBB2-F616-4721-A3D4-1F96433ACF5B}"/>
    <pc:docChg chg="undo custSel addSld delSld modSld addMainMaster delMainMaster">
      <pc:chgData name="Martin Clausen" userId="78eace00edd4ad42" providerId="LiveId" clId="{351DDBB2-F616-4721-A3D4-1F96433ACF5B}" dt="2023-09-22T12:49:01.453" v="234" actId="1076"/>
      <pc:docMkLst>
        <pc:docMk/>
      </pc:docMkLst>
      <pc:sldChg chg="del">
        <pc:chgData name="Martin Clausen" userId="78eace00edd4ad42" providerId="LiveId" clId="{351DDBB2-F616-4721-A3D4-1F96433ACF5B}" dt="2023-09-21T12:30:19.498" v="27" actId="47"/>
        <pc:sldMkLst>
          <pc:docMk/>
          <pc:sldMk cId="0" sldId="256"/>
        </pc:sldMkLst>
      </pc:sldChg>
      <pc:sldChg chg="del">
        <pc:chgData name="Martin Clausen" userId="78eace00edd4ad42" providerId="LiveId" clId="{351DDBB2-F616-4721-A3D4-1F96433ACF5B}" dt="2023-09-21T12:29:57.829" v="0" actId="47"/>
        <pc:sldMkLst>
          <pc:docMk/>
          <pc:sldMk cId="0" sldId="257"/>
        </pc:sldMkLst>
      </pc:sldChg>
      <pc:sldChg chg="del">
        <pc:chgData name="Martin Clausen" userId="78eace00edd4ad42" providerId="LiveId" clId="{351DDBB2-F616-4721-A3D4-1F96433ACF5B}" dt="2023-09-21T12:29:58.375" v="1" actId="47"/>
        <pc:sldMkLst>
          <pc:docMk/>
          <pc:sldMk cId="0" sldId="258"/>
        </pc:sldMkLst>
      </pc:sldChg>
      <pc:sldChg chg="del">
        <pc:chgData name="Martin Clausen" userId="78eace00edd4ad42" providerId="LiveId" clId="{351DDBB2-F616-4721-A3D4-1F96433ACF5B}" dt="2023-09-21T12:29:58.843" v="2" actId="47"/>
        <pc:sldMkLst>
          <pc:docMk/>
          <pc:sldMk cId="0" sldId="259"/>
        </pc:sldMkLst>
      </pc:sldChg>
      <pc:sldChg chg="modSp add del mod">
        <pc:chgData name="Martin Clausen" userId="78eace00edd4ad42" providerId="LiveId" clId="{351DDBB2-F616-4721-A3D4-1F96433ACF5B}" dt="2023-09-21T12:30:32.879" v="42" actId="20577"/>
        <pc:sldMkLst>
          <pc:docMk/>
          <pc:sldMk cId="0" sldId="260"/>
        </pc:sldMkLst>
        <pc:spChg chg="mod">
          <ac:chgData name="Martin Clausen" userId="78eace00edd4ad42" providerId="LiveId" clId="{351DDBB2-F616-4721-A3D4-1F96433ACF5B}" dt="2023-09-21T12:30:32.879" v="42" actId="20577"/>
          <ac:spMkLst>
            <pc:docMk/>
            <pc:sldMk cId="0" sldId="260"/>
            <ac:spMk id="96" creationId="{00000000-0000-0000-0000-000000000000}"/>
          </ac:spMkLst>
        </pc:spChg>
      </pc:sldChg>
      <pc:sldChg chg="add del">
        <pc:chgData name="Martin Clausen" userId="78eace00edd4ad42" providerId="LiveId" clId="{351DDBB2-F616-4721-A3D4-1F96433ACF5B}" dt="2023-09-21T12:30:21.127" v="28" actId="47"/>
        <pc:sldMkLst>
          <pc:docMk/>
          <pc:sldMk cId="0" sldId="261"/>
        </pc:sldMkLst>
      </pc:sldChg>
      <pc:sldChg chg="add del">
        <pc:chgData name="Martin Clausen" userId="78eace00edd4ad42" providerId="LiveId" clId="{351DDBB2-F616-4721-A3D4-1F96433ACF5B}" dt="2023-09-21T12:30:21.550" v="29" actId="47"/>
        <pc:sldMkLst>
          <pc:docMk/>
          <pc:sldMk cId="0" sldId="262"/>
        </pc:sldMkLst>
      </pc:sldChg>
      <pc:sldChg chg="add del">
        <pc:chgData name="Martin Clausen" userId="78eace00edd4ad42" providerId="LiveId" clId="{351DDBB2-F616-4721-A3D4-1F96433ACF5B}" dt="2023-09-21T12:30:21.789" v="30" actId="47"/>
        <pc:sldMkLst>
          <pc:docMk/>
          <pc:sldMk cId="0" sldId="263"/>
        </pc:sldMkLst>
      </pc:sldChg>
      <pc:sldChg chg="add del">
        <pc:chgData name="Martin Clausen" userId="78eace00edd4ad42" providerId="LiveId" clId="{351DDBB2-F616-4721-A3D4-1F96433ACF5B}" dt="2023-09-21T12:30:21.949" v="31" actId="47"/>
        <pc:sldMkLst>
          <pc:docMk/>
          <pc:sldMk cId="0" sldId="264"/>
        </pc:sldMkLst>
      </pc:sldChg>
      <pc:sldChg chg="add del">
        <pc:chgData name="Martin Clausen" userId="78eace00edd4ad42" providerId="LiveId" clId="{351DDBB2-F616-4721-A3D4-1F96433ACF5B}" dt="2023-09-21T12:30:22.126" v="32" actId="47"/>
        <pc:sldMkLst>
          <pc:docMk/>
          <pc:sldMk cId="0" sldId="265"/>
        </pc:sldMkLst>
      </pc:sldChg>
      <pc:sldChg chg="add del">
        <pc:chgData name="Martin Clausen" userId="78eace00edd4ad42" providerId="LiveId" clId="{351DDBB2-F616-4721-A3D4-1F96433ACF5B}" dt="2023-09-21T12:30:22.297" v="33" actId="47"/>
        <pc:sldMkLst>
          <pc:docMk/>
          <pc:sldMk cId="0" sldId="266"/>
        </pc:sldMkLst>
      </pc:sldChg>
      <pc:sldChg chg="add del">
        <pc:chgData name="Martin Clausen" userId="78eace00edd4ad42" providerId="LiveId" clId="{351DDBB2-F616-4721-A3D4-1F96433ACF5B}" dt="2023-09-21T12:30:22.923" v="34" actId="47"/>
        <pc:sldMkLst>
          <pc:docMk/>
          <pc:sldMk cId="0" sldId="267"/>
        </pc:sldMkLst>
      </pc:sldChg>
      <pc:sldChg chg="add del">
        <pc:chgData name="Martin Clausen" userId="78eace00edd4ad42" providerId="LiveId" clId="{351DDBB2-F616-4721-A3D4-1F96433ACF5B}" dt="2023-09-21T12:30:23.089" v="35" actId="47"/>
        <pc:sldMkLst>
          <pc:docMk/>
          <pc:sldMk cId="0" sldId="268"/>
        </pc:sldMkLst>
      </pc:sldChg>
      <pc:sldChg chg="add del">
        <pc:chgData name="Martin Clausen" userId="78eace00edd4ad42" providerId="LiveId" clId="{351DDBB2-F616-4721-A3D4-1F96433ACF5B}" dt="2023-09-21T12:30:25.332" v="36" actId="47"/>
        <pc:sldMkLst>
          <pc:docMk/>
          <pc:sldMk cId="0" sldId="269"/>
        </pc:sldMkLst>
      </pc:sldChg>
      <pc:sldChg chg="addSp delSp modSp mod">
        <pc:chgData name="Martin Clausen" userId="78eace00edd4ad42" providerId="LiveId" clId="{351DDBB2-F616-4721-A3D4-1F96433ACF5B}" dt="2023-09-21T12:32:45.043" v="63" actId="20577"/>
        <pc:sldMkLst>
          <pc:docMk/>
          <pc:sldMk cId="0" sldId="270"/>
        </pc:sldMkLst>
        <pc:spChg chg="add del mod">
          <ac:chgData name="Martin Clausen" userId="78eace00edd4ad42" providerId="LiveId" clId="{351DDBB2-F616-4721-A3D4-1F96433ACF5B}" dt="2023-09-21T12:32:08.149" v="46" actId="478"/>
          <ac:spMkLst>
            <pc:docMk/>
            <pc:sldMk cId="0" sldId="270"/>
            <ac:spMk id="3" creationId="{2EA553F1-4C7B-5F62-A973-12E5A8C9DBEF}"/>
          </ac:spMkLst>
        </pc:spChg>
        <pc:spChg chg="mod">
          <ac:chgData name="Martin Clausen" userId="78eace00edd4ad42" providerId="LiveId" clId="{351DDBB2-F616-4721-A3D4-1F96433ACF5B}" dt="2023-09-21T12:32:45.043" v="63" actId="20577"/>
          <ac:spMkLst>
            <pc:docMk/>
            <pc:sldMk cId="0" sldId="270"/>
            <ac:spMk id="263" creationId="{00000000-0000-0000-0000-000000000000}"/>
          </ac:spMkLst>
        </pc:spChg>
        <pc:spChg chg="del mod">
          <ac:chgData name="Martin Clausen" userId="78eace00edd4ad42" providerId="LiveId" clId="{351DDBB2-F616-4721-A3D4-1F96433ACF5B}" dt="2023-09-21T12:32:05.396" v="45" actId="478"/>
          <ac:spMkLst>
            <pc:docMk/>
            <pc:sldMk cId="0" sldId="270"/>
            <ac:spMk id="264" creationId="{00000000-0000-0000-0000-000000000000}"/>
          </ac:spMkLst>
        </pc:spChg>
        <pc:picChg chg="add">
          <ac:chgData name="Martin Clausen" userId="78eace00edd4ad42" providerId="LiveId" clId="{351DDBB2-F616-4721-A3D4-1F96433ACF5B}" dt="2023-09-21T12:32:37.992" v="49" actId="22"/>
          <ac:picMkLst>
            <pc:docMk/>
            <pc:sldMk cId="0" sldId="270"/>
            <ac:picMk id="5" creationId="{A3AC5600-FB86-5BB8-5D5A-AF00F06C6766}"/>
          </ac:picMkLst>
        </pc:picChg>
      </pc:sldChg>
      <pc:sldChg chg="add">
        <pc:chgData name="Martin Clausen" userId="78eace00edd4ad42" providerId="LiveId" clId="{351DDBB2-F616-4721-A3D4-1F96433ACF5B}" dt="2023-09-21T12:31:54.350" v="43"/>
        <pc:sldMkLst>
          <pc:docMk/>
          <pc:sldMk cId="715035938" sldId="271"/>
        </pc:sldMkLst>
      </pc:sldChg>
      <pc:sldChg chg="add del">
        <pc:chgData name="Martin Clausen" userId="78eace00edd4ad42" providerId="LiveId" clId="{351DDBB2-F616-4721-A3D4-1F96433ACF5B}" dt="2023-09-21T12:32:10.482" v="48"/>
        <pc:sldMkLst>
          <pc:docMk/>
          <pc:sldMk cId="3349613875" sldId="272"/>
        </pc:sldMkLst>
      </pc:sldChg>
      <pc:sldChg chg="add del">
        <pc:chgData name="Martin Clausen" userId="78eace00edd4ad42" providerId="LiveId" clId="{351DDBB2-F616-4721-A3D4-1F96433ACF5B}" dt="2023-09-21T12:30:27.182" v="37" actId="47"/>
        <pc:sldMkLst>
          <pc:docMk/>
          <pc:sldMk cId="4155697266" sldId="272"/>
        </pc:sldMkLst>
        <pc:spChg chg="mod">
          <ac:chgData name="Martin Clausen" userId="78eace00edd4ad42" providerId="LiveId" clId="{351DDBB2-F616-4721-A3D4-1F96433ACF5B}" dt="2023-09-22T12:41:32.569" v="94" actId="20577"/>
          <ac:spMkLst>
            <pc:docMk/>
            <pc:sldMk cId="4155697266" sldId="272"/>
            <ac:spMk id="2" creationId="{034A4D78-5677-C41A-50D9-BE65077AA24D}"/>
          </ac:spMkLst>
        </pc:spChg>
        <pc:spChg chg="del">
          <ac:chgData name="Martin Clausen" userId="78eace00edd4ad42" providerId="LiveId" clId="{351DDBB2-F616-4721-A3D4-1F96433ACF5B}" dt="2023-09-22T12:41:13.725" v="65" actId="478"/>
          <ac:spMkLst>
            <pc:docMk/>
            <pc:sldMk cId="4155697266" sldId="272"/>
            <ac:spMk id="3" creationId="{41567228-2F2E-4886-7A05-8DE988CAED6A}"/>
          </ac:spMkLst>
        </pc:spChg>
        <pc:picChg chg="add">
          <ac:chgData name="Martin Clausen" userId="78eace00edd4ad42" providerId="LiveId" clId="{351DDBB2-F616-4721-A3D4-1F96433ACF5B}" dt="2023-09-22T12:41:15.167" v="66" actId="22"/>
          <ac:picMkLst>
            <pc:docMk/>
            <pc:sldMk cId="4155697266" sldId="272"/>
            <ac:picMk id="5" creationId="{1992EAA1-4D61-C4A0-0CE6-683D8FF22E60}"/>
          </ac:picMkLst>
        </pc:picChg>
      </pc:sldChg>
      <pc:sldChg chg="addSp delSp modSp new mod">
        <pc:chgData name="Martin Clausen" userId="78eace00edd4ad42" providerId="LiveId" clId="{351DDBB2-F616-4721-A3D4-1F96433ACF5B}" dt="2023-09-22T12:43:43.562" v="112" actId="20577"/>
        <pc:sldMkLst>
          <pc:docMk/>
          <pc:sldMk cId="1412336536" sldId="273"/>
        </pc:sldMkLst>
        <pc:spChg chg="mod">
          <ac:chgData name="Martin Clausen" userId="78eace00edd4ad42" providerId="LiveId" clId="{351DDBB2-F616-4721-A3D4-1F96433ACF5B}" dt="2023-09-22T12:43:43.562" v="112" actId="20577"/>
          <ac:spMkLst>
            <pc:docMk/>
            <pc:sldMk cId="1412336536" sldId="273"/>
            <ac:spMk id="2" creationId="{77234799-6C7A-2688-D45A-4E9CE6DD55A0}"/>
          </ac:spMkLst>
        </pc:spChg>
        <pc:spChg chg="del">
          <ac:chgData name="Martin Clausen" userId="78eace00edd4ad42" providerId="LiveId" clId="{351DDBB2-F616-4721-A3D4-1F96433ACF5B}" dt="2023-09-22T12:42:00.396" v="96" actId="478"/>
          <ac:spMkLst>
            <pc:docMk/>
            <pc:sldMk cId="1412336536" sldId="273"/>
            <ac:spMk id="3" creationId="{742238AE-0011-BE58-DFC8-23130869CFC8}"/>
          </ac:spMkLst>
        </pc:spChg>
        <pc:picChg chg="add del mod">
          <ac:chgData name="Martin Clausen" userId="78eace00edd4ad42" providerId="LiveId" clId="{351DDBB2-F616-4721-A3D4-1F96433ACF5B}" dt="2023-09-22T12:42:10.905" v="100" actId="478"/>
          <ac:picMkLst>
            <pc:docMk/>
            <pc:sldMk cId="1412336536" sldId="273"/>
            <ac:picMk id="5" creationId="{12732521-C4BD-2533-EEDC-769A44A47572}"/>
          </ac:picMkLst>
        </pc:picChg>
        <pc:picChg chg="add">
          <ac:chgData name="Martin Clausen" userId="78eace00edd4ad42" providerId="LiveId" clId="{351DDBB2-F616-4721-A3D4-1F96433ACF5B}" dt="2023-09-22T12:42:24.196" v="101" actId="22"/>
          <ac:picMkLst>
            <pc:docMk/>
            <pc:sldMk cId="1412336536" sldId="273"/>
            <ac:picMk id="7" creationId="{1FE881DA-61A3-1114-6B05-92737DED7E41}"/>
          </ac:picMkLst>
        </pc:picChg>
      </pc:sldChg>
      <pc:sldChg chg="addSp delSp modSp new mod">
        <pc:chgData name="Martin Clausen" userId="78eace00edd4ad42" providerId="LiveId" clId="{351DDBB2-F616-4721-A3D4-1F96433ACF5B}" dt="2023-09-22T12:45:43.257" v="159" actId="20577"/>
        <pc:sldMkLst>
          <pc:docMk/>
          <pc:sldMk cId="2964871299" sldId="274"/>
        </pc:sldMkLst>
        <pc:spChg chg="mod">
          <ac:chgData name="Martin Clausen" userId="78eace00edd4ad42" providerId="LiveId" clId="{351DDBB2-F616-4721-A3D4-1F96433ACF5B}" dt="2023-09-22T12:45:43.257" v="159" actId="20577"/>
          <ac:spMkLst>
            <pc:docMk/>
            <pc:sldMk cId="2964871299" sldId="274"/>
            <ac:spMk id="2" creationId="{E0345E46-E371-CF63-9344-E13F79CA5577}"/>
          </ac:spMkLst>
        </pc:spChg>
        <pc:spChg chg="del">
          <ac:chgData name="Martin Clausen" userId="78eace00edd4ad42" providerId="LiveId" clId="{351DDBB2-F616-4721-A3D4-1F96433ACF5B}" dt="2023-09-22T12:44:29.841" v="114" actId="478"/>
          <ac:spMkLst>
            <pc:docMk/>
            <pc:sldMk cId="2964871299" sldId="274"/>
            <ac:spMk id="3" creationId="{24379792-AEDC-7C20-AC12-7C7C8E61877F}"/>
          </ac:spMkLst>
        </pc:spChg>
        <pc:picChg chg="add mod">
          <ac:chgData name="Martin Clausen" userId="78eace00edd4ad42" providerId="LiveId" clId="{351DDBB2-F616-4721-A3D4-1F96433ACF5B}" dt="2023-09-22T12:44:34.410" v="117" actId="1076"/>
          <ac:picMkLst>
            <pc:docMk/>
            <pc:sldMk cId="2964871299" sldId="274"/>
            <ac:picMk id="5" creationId="{B239593B-281C-68D3-3D7B-D88DD0462230}"/>
          </ac:picMkLst>
        </pc:picChg>
      </pc:sldChg>
      <pc:sldChg chg="addSp delSp modSp add mod">
        <pc:chgData name="Martin Clausen" userId="78eace00edd4ad42" providerId="LiveId" clId="{351DDBB2-F616-4721-A3D4-1F96433ACF5B}" dt="2023-09-22T12:45:32.983" v="158" actId="20577"/>
        <pc:sldMkLst>
          <pc:docMk/>
          <pc:sldMk cId="795462021" sldId="275"/>
        </pc:sldMkLst>
        <pc:spChg chg="mod">
          <ac:chgData name="Martin Clausen" userId="78eace00edd4ad42" providerId="LiveId" clId="{351DDBB2-F616-4721-A3D4-1F96433ACF5B}" dt="2023-09-22T12:45:32.983" v="158" actId="20577"/>
          <ac:spMkLst>
            <pc:docMk/>
            <pc:sldMk cId="795462021" sldId="275"/>
            <ac:spMk id="2" creationId="{E0345E46-E371-CF63-9344-E13F79CA5577}"/>
          </ac:spMkLst>
        </pc:spChg>
        <pc:picChg chg="add mod">
          <ac:chgData name="Martin Clausen" userId="78eace00edd4ad42" providerId="LiveId" clId="{351DDBB2-F616-4721-A3D4-1F96433ACF5B}" dt="2023-09-22T12:45:23.605" v="148" actId="14100"/>
          <ac:picMkLst>
            <pc:docMk/>
            <pc:sldMk cId="795462021" sldId="275"/>
            <ac:picMk id="4" creationId="{9BB803E6-9EE4-D37B-8EFD-BE3362CF4FD6}"/>
          </ac:picMkLst>
        </pc:picChg>
        <pc:picChg chg="del">
          <ac:chgData name="Martin Clausen" userId="78eace00edd4ad42" providerId="LiveId" clId="{351DDBB2-F616-4721-A3D4-1F96433ACF5B}" dt="2023-09-22T12:44:52.970" v="143" actId="478"/>
          <ac:picMkLst>
            <pc:docMk/>
            <pc:sldMk cId="795462021" sldId="275"/>
            <ac:picMk id="5" creationId="{B239593B-281C-68D3-3D7B-D88DD0462230}"/>
          </ac:picMkLst>
        </pc:picChg>
      </pc:sldChg>
      <pc:sldChg chg="addSp delSp modSp new mod">
        <pc:chgData name="Martin Clausen" userId="78eace00edd4ad42" providerId="LiveId" clId="{351DDBB2-F616-4721-A3D4-1F96433ACF5B}" dt="2023-09-22T12:46:45.306" v="187" actId="14100"/>
        <pc:sldMkLst>
          <pc:docMk/>
          <pc:sldMk cId="1765293573" sldId="276"/>
        </pc:sldMkLst>
        <pc:spChg chg="mod">
          <ac:chgData name="Martin Clausen" userId="78eace00edd4ad42" providerId="LiveId" clId="{351DDBB2-F616-4721-A3D4-1F96433ACF5B}" dt="2023-09-22T12:46:41.472" v="186" actId="20577"/>
          <ac:spMkLst>
            <pc:docMk/>
            <pc:sldMk cId="1765293573" sldId="276"/>
            <ac:spMk id="2" creationId="{4F7253C3-B45B-8ED5-DB1B-48E71E8270A6}"/>
          </ac:spMkLst>
        </pc:spChg>
        <pc:spChg chg="del">
          <ac:chgData name="Martin Clausen" userId="78eace00edd4ad42" providerId="LiveId" clId="{351DDBB2-F616-4721-A3D4-1F96433ACF5B}" dt="2023-09-22T12:46:28.076" v="161" actId="478"/>
          <ac:spMkLst>
            <pc:docMk/>
            <pc:sldMk cId="1765293573" sldId="276"/>
            <ac:spMk id="3" creationId="{3EA549AC-5837-F525-1FA0-978A076B6633}"/>
          </ac:spMkLst>
        </pc:spChg>
        <pc:picChg chg="add mod">
          <ac:chgData name="Martin Clausen" userId="78eace00edd4ad42" providerId="LiveId" clId="{351DDBB2-F616-4721-A3D4-1F96433ACF5B}" dt="2023-09-22T12:46:45.306" v="187" actId="14100"/>
          <ac:picMkLst>
            <pc:docMk/>
            <pc:sldMk cId="1765293573" sldId="276"/>
            <ac:picMk id="5" creationId="{7F2C9544-5012-523B-29BA-BE718EFB2EA8}"/>
          </ac:picMkLst>
        </pc:picChg>
      </pc:sldChg>
      <pc:sldChg chg="addSp delSp modSp new mod">
        <pc:chgData name="Martin Clausen" userId="78eace00edd4ad42" providerId="LiveId" clId="{351DDBB2-F616-4721-A3D4-1F96433ACF5B}" dt="2023-09-22T12:49:01.453" v="234" actId="1076"/>
        <pc:sldMkLst>
          <pc:docMk/>
          <pc:sldMk cId="1317517714" sldId="277"/>
        </pc:sldMkLst>
        <pc:spChg chg="mod">
          <ac:chgData name="Martin Clausen" userId="78eace00edd4ad42" providerId="LiveId" clId="{351DDBB2-F616-4721-A3D4-1F96433ACF5B}" dt="2023-09-22T12:48:18.964" v="230" actId="20577"/>
          <ac:spMkLst>
            <pc:docMk/>
            <pc:sldMk cId="1317517714" sldId="277"/>
            <ac:spMk id="2" creationId="{582AED4E-38BE-487A-12CB-99343A8B5D39}"/>
          </ac:spMkLst>
        </pc:spChg>
        <pc:spChg chg="del">
          <ac:chgData name="Martin Clausen" userId="78eace00edd4ad42" providerId="LiveId" clId="{351DDBB2-F616-4721-A3D4-1F96433ACF5B}" dt="2023-09-22T12:47:47.724" v="189" actId="478"/>
          <ac:spMkLst>
            <pc:docMk/>
            <pc:sldMk cId="1317517714" sldId="277"/>
            <ac:spMk id="3" creationId="{6DBA0144-0EB1-D9BA-3812-1E734294118D}"/>
          </ac:spMkLst>
        </pc:spChg>
        <pc:picChg chg="add del mod">
          <ac:chgData name="Martin Clausen" userId="78eace00edd4ad42" providerId="LiveId" clId="{351DDBB2-F616-4721-A3D4-1F96433ACF5B}" dt="2023-09-22T12:48:54.210" v="231" actId="478"/>
          <ac:picMkLst>
            <pc:docMk/>
            <pc:sldMk cId="1317517714" sldId="277"/>
            <ac:picMk id="5" creationId="{85CFF5C9-491D-D257-D4AC-977DF0F19561}"/>
          </ac:picMkLst>
        </pc:picChg>
        <pc:picChg chg="add mod">
          <ac:chgData name="Martin Clausen" userId="78eace00edd4ad42" providerId="LiveId" clId="{351DDBB2-F616-4721-A3D4-1F96433ACF5B}" dt="2023-09-22T12:49:01.453" v="234" actId="1076"/>
          <ac:picMkLst>
            <pc:docMk/>
            <pc:sldMk cId="1317517714" sldId="277"/>
            <ac:picMk id="1026" creationId="{99FAB692-78E2-75E5-0D05-61878C911B71}"/>
          </ac:picMkLst>
        </pc:picChg>
      </pc:sldChg>
      <pc:sldMasterChg chg="add del addSldLayout delSldLayout">
        <pc:chgData name="Martin Clausen" userId="78eace00edd4ad42" providerId="LiveId" clId="{351DDBB2-F616-4721-A3D4-1F96433ACF5B}" dt="2023-09-21T12:30:21.789" v="30" actId="47"/>
        <pc:sldMasterMkLst>
          <pc:docMk/>
          <pc:sldMasterMk cId="0" sldId="2147483655"/>
        </pc:sldMasterMkLst>
        <pc:sldLayoutChg chg="add del">
          <pc:chgData name="Martin Clausen" userId="78eace00edd4ad42" providerId="LiveId" clId="{351DDBB2-F616-4721-A3D4-1F96433ACF5B}" dt="2023-09-21T12:30:21.789" v="30" actId="47"/>
          <pc:sldLayoutMkLst>
            <pc:docMk/>
            <pc:sldMasterMk cId="0" sldId="2147483655"/>
            <pc:sldLayoutMk cId="0" sldId="2147483649"/>
          </pc:sldLayoutMkLst>
        </pc:sldLayoutChg>
      </pc:sldMasterChg>
      <pc:sldMasterChg chg="add del addSldLayout delSldLayout">
        <pc:chgData name="Martin Clausen" userId="78eace00edd4ad42" providerId="LiveId" clId="{351DDBB2-F616-4721-A3D4-1F96433ACF5B}" dt="2023-09-21T12:30:21.550" v="29" actId="47"/>
        <pc:sldMasterMkLst>
          <pc:docMk/>
          <pc:sldMasterMk cId="0" sldId="2147483656"/>
        </pc:sldMasterMkLst>
        <pc:sldLayoutChg chg="add del">
          <pc:chgData name="Martin Clausen" userId="78eace00edd4ad42" providerId="LiveId" clId="{351DDBB2-F616-4721-A3D4-1F96433ACF5B}" dt="2023-09-21T12:30:21.550" v="29" actId="47"/>
          <pc:sldLayoutMkLst>
            <pc:docMk/>
            <pc:sldMasterMk cId="0" sldId="2147483656"/>
            <pc:sldLayoutMk cId="0" sldId="2147483650"/>
          </pc:sldLayoutMkLst>
        </pc:sldLayoutChg>
      </pc:sldMasterChg>
      <pc:sldMasterChg chg="delSldLayout">
        <pc:chgData name="Martin Clausen" userId="78eace00edd4ad42" providerId="LiveId" clId="{351DDBB2-F616-4721-A3D4-1F96433ACF5B}" dt="2023-09-21T12:29:57.829" v="0" actId="47"/>
        <pc:sldMasterMkLst>
          <pc:docMk/>
          <pc:sldMasterMk cId="0" sldId="2147483657"/>
        </pc:sldMasterMkLst>
        <pc:sldLayoutChg chg="del">
          <pc:chgData name="Martin Clausen" userId="78eace00edd4ad42" providerId="LiveId" clId="{351DDBB2-F616-4721-A3D4-1F96433ACF5B}" dt="2023-09-21T12:29:57.829" v="0" actId="47"/>
          <pc:sldLayoutMkLst>
            <pc:docMk/>
            <pc:sldMasterMk cId="0" sldId="2147483657"/>
            <pc:sldLayoutMk cId="0" sldId="2147483651"/>
          </pc:sldLayoutMkLst>
        </pc:sldLayoutChg>
      </pc:sldMasterChg>
      <pc:sldMasterChg chg="add del addSldLayout delSldLayout">
        <pc:chgData name="Martin Clausen" userId="78eace00edd4ad42" providerId="LiveId" clId="{351DDBB2-F616-4721-A3D4-1F96433ACF5B}" dt="2023-09-21T12:30:21.949" v="31" actId="47"/>
        <pc:sldMasterMkLst>
          <pc:docMk/>
          <pc:sldMasterMk cId="0" sldId="2147483658"/>
        </pc:sldMasterMkLst>
        <pc:sldLayoutChg chg="add del">
          <pc:chgData name="Martin Clausen" userId="78eace00edd4ad42" providerId="LiveId" clId="{351DDBB2-F616-4721-A3D4-1F96433ACF5B}" dt="2023-09-21T12:30:21.949" v="31" actId="47"/>
          <pc:sldLayoutMkLst>
            <pc:docMk/>
            <pc:sldMasterMk cId="0" sldId="2147483658"/>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8: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73038" y="449263"/>
            <a:ext cx="6751637" cy="4592637"/>
          </a:xfrm>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296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755650" y="2130425"/>
            <a:ext cx="85693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600"/>
              <a:buFont typeface="Arial Narrow"/>
              <a:buNone/>
            </a:pPr>
            <a:r>
              <a:rPr lang="en-US" dirty="0"/>
              <a:t>Communication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D986A-E00E-8362-BABF-0A5208251D73}"/>
              </a:ext>
            </a:extLst>
          </p:cNvPr>
          <p:cNvSpPr>
            <a:spLocks noGrp="1"/>
          </p:cNvSpPr>
          <p:nvPr>
            <p:ph type="title"/>
          </p:nvPr>
        </p:nvSpPr>
        <p:spPr/>
        <p:txBody>
          <a:bodyPr/>
          <a:lstStyle/>
          <a:p>
            <a:r>
              <a:rPr lang="da-DK" dirty="0"/>
              <a:t>EB </a:t>
            </a:r>
            <a:r>
              <a:rPr lang="da-DK" dirty="0" err="1"/>
              <a:t>challenges</a:t>
            </a:r>
            <a:endParaRPr lang="da-DK" dirty="0"/>
          </a:p>
        </p:txBody>
      </p:sp>
      <p:sp>
        <p:nvSpPr>
          <p:cNvPr id="3" name="Pladsholder til tekst 2">
            <a:extLst>
              <a:ext uri="{FF2B5EF4-FFF2-40B4-BE49-F238E27FC236}">
                <a16:creationId xmlns:a16="http://schemas.microsoft.com/office/drawing/2014/main" id="{25CF233C-2C06-3442-62E2-29077DBA6167}"/>
              </a:ext>
            </a:extLst>
          </p:cNvPr>
          <p:cNvSpPr>
            <a:spLocks noGrp="1"/>
          </p:cNvSpPr>
          <p:nvPr>
            <p:ph type="body" idx="1"/>
          </p:nvPr>
        </p:nvSpPr>
        <p:spPr>
          <a:xfrm>
            <a:off x="360363" y="1052512"/>
            <a:ext cx="8112018" cy="5413602"/>
          </a:xfrm>
        </p:spPr>
        <p:txBody>
          <a:bodyPr/>
          <a:lstStyle/>
          <a:p>
            <a:pPr marL="12700" indent="0" algn="l">
              <a:buNone/>
            </a:pPr>
            <a:r>
              <a:rPr lang="en-US" sz="1600" b="1" i="0" dirty="0">
                <a:solidFill>
                  <a:srgbClr val="374151"/>
                </a:solidFill>
                <a:effectLst/>
                <a:latin typeface="+mn-lt"/>
              </a:rPr>
              <a:t>Back Pressure</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When data is flowing into a microservice faster than it can process, it may use back-pressure to make the producing component / EB slow down. Managing back pressure and ensuring that services can handle spikes in traffic is a challenge.</a:t>
            </a:r>
          </a:p>
          <a:p>
            <a:pPr marL="12700" indent="0" algn="l">
              <a:buNone/>
            </a:pPr>
            <a:r>
              <a:rPr lang="en-US" sz="1600" b="1" i="0" dirty="0">
                <a:solidFill>
                  <a:srgbClr val="374151"/>
                </a:solidFill>
                <a:effectLst/>
                <a:latin typeface="+mn-lt"/>
              </a:rPr>
              <a:t>Data Privacy and Security</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Ensuring data privacy and security is a challenge when data flows between services. Implementing proper access controls, encryption, and data masking is crucial to protect sensitive information.</a:t>
            </a:r>
          </a:p>
          <a:p>
            <a:pPr marL="12700" indent="0" algn="l">
              <a:buNone/>
            </a:pPr>
            <a:r>
              <a:rPr lang="en-US" sz="1600" b="1" i="0" dirty="0">
                <a:solidFill>
                  <a:srgbClr val="374151"/>
                </a:solidFill>
                <a:effectLst/>
                <a:latin typeface="+mn-lt"/>
              </a:rPr>
              <a:t>Data Versioning</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As microservices evolve independently, data schemas may change. Managing data versioning and handling backward compatibility is important to avoid breaking existing dataflows.</a:t>
            </a:r>
          </a:p>
        </p:txBody>
      </p:sp>
      <p:pic>
        <p:nvPicPr>
          <p:cNvPr id="8194" name="Picture 2" descr="pressure icon">
            <a:extLst>
              <a:ext uri="{FF2B5EF4-FFF2-40B4-BE49-F238E27FC236}">
                <a16:creationId xmlns:a16="http://schemas.microsoft.com/office/drawing/2014/main" id="{04E9C795-21D4-5CF1-17D9-C00A81F80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381" y="1176669"/>
            <a:ext cx="1145040" cy="114504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privacy icon">
            <a:extLst>
              <a:ext uri="{FF2B5EF4-FFF2-40B4-BE49-F238E27FC236}">
                <a16:creationId xmlns:a16="http://schemas.microsoft.com/office/drawing/2014/main" id="{1746D19A-A7A8-88B5-B402-F329BF234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381" y="2485560"/>
            <a:ext cx="1039588" cy="10395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versioning management icon">
            <a:extLst>
              <a:ext uri="{FF2B5EF4-FFF2-40B4-BE49-F238E27FC236}">
                <a16:creationId xmlns:a16="http://schemas.microsoft.com/office/drawing/2014/main" id="{B589BF4C-9EDA-195D-14B9-12BBA9CB31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9655" y="3574699"/>
            <a:ext cx="1145041" cy="1145041"/>
          </a:xfrm>
          <a:prstGeom prst="rect">
            <a:avLst/>
          </a:prstGeom>
          <a:noFill/>
          <a:extLst>
            <a:ext uri="{909E8E84-426E-40DD-AFC4-6F175D3DCCD1}">
              <a14:hiddenFill xmlns:a14="http://schemas.microsoft.com/office/drawing/2010/main">
                <a:solidFill>
                  <a:srgbClr val="FFFFFF"/>
                </a:solidFill>
              </a14:hiddenFill>
            </a:ext>
          </a:extLst>
        </p:spPr>
      </p:pic>
      <p:pic>
        <p:nvPicPr>
          <p:cNvPr id="4" name="Billede 3">
            <a:extLst>
              <a:ext uri="{FF2B5EF4-FFF2-40B4-BE49-F238E27FC236}">
                <a16:creationId xmlns:a16="http://schemas.microsoft.com/office/drawing/2014/main" id="{52E08536-3216-6164-7BE5-D78301591BEF}"/>
              </a:ext>
            </a:extLst>
          </p:cNvPr>
          <p:cNvPicPr>
            <a:picLocks/>
          </p:cNvPicPr>
          <p:nvPr/>
        </p:nvPicPr>
        <p:blipFill>
          <a:blip r:embed="rId6"/>
          <a:stretch>
            <a:fillRect/>
          </a:stretch>
        </p:blipFill>
        <p:spPr>
          <a:xfrm>
            <a:off x="663191" y="4799492"/>
            <a:ext cx="3443288" cy="1721644"/>
          </a:xfrm>
          <a:prstGeom prst="rect">
            <a:avLst/>
          </a:prstGeom>
        </p:spPr>
      </p:pic>
      <p:pic>
        <p:nvPicPr>
          <p:cNvPr id="5" name="Billede 4">
            <a:extLst>
              <a:ext uri="{FF2B5EF4-FFF2-40B4-BE49-F238E27FC236}">
                <a16:creationId xmlns:a16="http://schemas.microsoft.com/office/drawing/2014/main" id="{CB24E3E5-FADB-81FA-DEDF-6A09F3AAAECD}"/>
              </a:ext>
            </a:extLst>
          </p:cNvPr>
          <p:cNvPicPr>
            <a:picLocks/>
          </p:cNvPicPr>
          <p:nvPr/>
        </p:nvPicPr>
        <p:blipFill>
          <a:blip r:embed="rId7"/>
          <a:stretch>
            <a:fillRect/>
          </a:stretch>
        </p:blipFill>
        <p:spPr>
          <a:xfrm>
            <a:off x="4479053" y="4866167"/>
            <a:ext cx="3443288" cy="1654969"/>
          </a:xfrm>
          <a:prstGeom prst="rect">
            <a:avLst/>
          </a:prstGeom>
        </p:spPr>
      </p:pic>
    </p:spTree>
    <p:extLst>
      <p:ext uri="{BB962C8B-B14F-4D97-AF65-F5344CB8AC3E}">
        <p14:creationId xmlns:p14="http://schemas.microsoft.com/office/powerpoint/2010/main" val="299628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D986A-E00E-8362-BABF-0A5208251D73}"/>
              </a:ext>
            </a:extLst>
          </p:cNvPr>
          <p:cNvSpPr>
            <a:spLocks noGrp="1"/>
          </p:cNvSpPr>
          <p:nvPr>
            <p:ph type="title"/>
          </p:nvPr>
        </p:nvSpPr>
        <p:spPr/>
        <p:txBody>
          <a:bodyPr/>
          <a:lstStyle/>
          <a:p>
            <a:r>
              <a:rPr lang="da-DK" dirty="0"/>
              <a:t>EB </a:t>
            </a:r>
            <a:r>
              <a:rPr lang="da-DK" dirty="0" err="1"/>
              <a:t>challenges</a:t>
            </a:r>
            <a:endParaRPr lang="da-DK" dirty="0"/>
          </a:p>
        </p:txBody>
      </p:sp>
      <p:sp>
        <p:nvSpPr>
          <p:cNvPr id="3" name="Pladsholder til tekst 2">
            <a:extLst>
              <a:ext uri="{FF2B5EF4-FFF2-40B4-BE49-F238E27FC236}">
                <a16:creationId xmlns:a16="http://schemas.microsoft.com/office/drawing/2014/main" id="{25CF233C-2C06-3442-62E2-29077DBA6167}"/>
              </a:ext>
            </a:extLst>
          </p:cNvPr>
          <p:cNvSpPr>
            <a:spLocks noGrp="1"/>
          </p:cNvSpPr>
          <p:nvPr>
            <p:ph type="body" idx="1"/>
          </p:nvPr>
        </p:nvSpPr>
        <p:spPr>
          <a:xfrm>
            <a:off x="360363" y="1052512"/>
            <a:ext cx="7934552" cy="5413602"/>
          </a:xfrm>
        </p:spPr>
        <p:txBody>
          <a:bodyPr/>
          <a:lstStyle/>
          <a:p>
            <a:pPr marL="12700" indent="0" algn="l">
              <a:buNone/>
            </a:pPr>
            <a:r>
              <a:rPr lang="en-US" sz="1600" b="1" i="0" dirty="0">
                <a:solidFill>
                  <a:srgbClr val="374151"/>
                </a:solidFill>
                <a:effectLst/>
                <a:latin typeface="+mn-lt"/>
              </a:rPr>
              <a:t>Error Handling</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Handling errors that occur during dataflow is essential. Microservices should be designed to handle failures gracefully, including retries, dead-letter queues, and error notifications.</a:t>
            </a:r>
          </a:p>
          <a:p>
            <a:pPr marL="12700" indent="0" algn="l">
              <a:buNone/>
            </a:pPr>
            <a:r>
              <a:rPr lang="en-US" sz="1600" b="1" i="0" dirty="0">
                <a:solidFill>
                  <a:srgbClr val="374151"/>
                </a:solidFill>
                <a:effectLst/>
                <a:latin typeface="+mn-lt"/>
              </a:rPr>
              <a:t>Monitoring and Debugging</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Understanding the flow of data between microservices and diagnosing issues can be difficult. Comprehensive monitoring and logging are necessary to trace the flow of data and troubleshoot problems.</a:t>
            </a:r>
          </a:p>
          <a:p>
            <a:pPr marL="457200" lvl="1" indent="0" algn="l">
              <a:buNone/>
            </a:pPr>
            <a:endParaRPr lang="en-US" sz="1600" b="0" i="0" dirty="0">
              <a:solidFill>
                <a:srgbClr val="374151"/>
              </a:solidFill>
              <a:effectLst/>
              <a:latin typeface="+mn-lt"/>
            </a:endParaRPr>
          </a:p>
        </p:txBody>
      </p:sp>
      <p:pic>
        <p:nvPicPr>
          <p:cNvPr id="4" name="Picture 10" descr="error handling icon">
            <a:extLst>
              <a:ext uri="{FF2B5EF4-FFF2-40B4-BE49-F238E27FC236}">
                <a16:creationId xmlns:a16="http://schemas.microsoft.com/office/drawing/2014/main" id="{66EBD20B-C1FE-A330-8C45-1982F9A16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399" y="1482252"/>
            <a:ext cx="772886" cy="7728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ebugging icon">
            <a:extLst>
              <a:ext uri="{FF2B5EF4-FFF2-40B4-BE49-F238E27FC236}">
                <a16:creationId xmlns:a16="http://schemas.microsoft.com/office/drawing/2014/main" id="{796F30A9-6FE5-D8FD-E659-DD7472600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3911" y="2579913"/>
            <a:ext cx="759961" cy="75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702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667EDD-1A8F-6FE8-7F04-4EDC08ACB3B7}"/>
              </a:ext>
            </a:extLst>
          </p:cNvPr>
          <p:cNvSpPr>
            <a:spLocks noGrp="1"/>
          </p:cNvSpPr>
          <p:nvPr>
            <p:ph type="title"/>
          </p:nvPr>
        </p:nvSpPr>
        <p:spPr/>
        <p:txBody>
          <a:bodyPr/>
          <a:lstStyle/>
          <a:p>
            <a:r>
              <a:rPr lang="da-DK" dirty="0"/>
              <a:t>Data at-rest or in-transit</a:t>
            </a:r>
          </a:p>
        </p:txBody>
      </p:sp>
      <p:sp>
        <p:nvSpPr>
          <p:cNvPr id="3" name="Pladsholder til tekst 2">
            <a:extLst>
              <a:ext uri="{FF2B5EF4-FFF2-40B4-BE49-F238E27FC236}">
                <a16:creationId xmlns:a16="http://schemas.microsoft.com/office/drawing/2014/main" id="{4D2FCEC5-0B66-57E5-CDE3-5507D51A1633}"/>
              </a:ext>
            </a:extLst>
          </p:cNvPr>
          <p:cNvSpPr>
            <a:spLocks noGrp="1"/>
          </p:cNvSpPr>
          <p:nvPr>
            <p:ph type="body" idx="1"/>
          </p:nvPr>
        </p:nvSpPr>
        <p:spPr>
          <a:xfrm>
            <a:off x="360362" y="1052513"/>
            <a:ext cx="5018088" cy="4699230"/>
          </a:xfrm>
        </p:spPr>
        <p:txBody>
          <a:bodyPr/>
          <a:lstStyle/>
          <a:p>
            <a:pPr marL="12700" indent="0" algn="l">
              <a:buNone/>
            </a:pPr>
            <a:r>
              <a:rPr lang="en-US" sz="1400" i="0" dirty="0">
                <a:solidFill>
                  <a:srgbClr val="374151"/>
                </a:solidFill>
                <a:effectLst/>
                <a:latin typeface="+mn-lt"/>
              </a:rPr>
              <a:t>With a message-driven architecture focus changes fro</a:t>
            </a:r>
            <a:r>
              <a:rPr lang="en-US" sz="1400" dirty="0">
                <a:solidFill>
                  <a:srgbClr val="374151"/>
                </a:solidFill>
                <a:latin typeface="+mn-lt"/>
              </a:rPr>
              <a:t>m data at-rest (stored in a data-store) to data in-transit (infinite stream of messages)</a:t>
            </a:r>
            <a:endParaRPr lang="en-US" sz="1400" i="0" dirty="0">
              <a:solidFill>
                <a:srgbClr val="374151"/>
              </a:solidFill>
              <a:effectLst/>
              <a:latin typeface="+mn-lt"/>
            </a:endParaRPr>
          </a:p>
          <a:p>
            <a:pPr marL="12700" indent="0" algn="l">
              <a:buNone/>
            </a:pPr>
            <a:r>
              <a:rPr lang="en-US" sz="1400" b="1" i="0" dirty="0">
                <a:solidFill>
                  <a:srgbClr val="374151"/>
                </a:solidFill>
                <a:effectLst/>
                <a:latin typeface="+mn-lt"/>
              </a:rPr>
              <a:t>Database (at-rest)</a:t>
            </a:r>
            <a:r>
              <a:rPr lang="en-US" sz="1400" b="0" i="0" dirty="0">
                <a:solidFill>
                  <a:srgbClr val="374151"/>
                </a:solidFill>
                <a:effectLst/>
                <a:latin typeface="+mn-lt"/>
              </a:rPr>
              <a:t>: Data at rest </a:t>
            </a:r>
            <a:r>
              <a:rPr lang="en-US" sz="1400" dirty="0">
                <a:solidFill>
                  <a:srgbClr val="374151"/>
                </a:solidFill>
                <a:latin typeface="+mn-lt"/>
              </a:rPr>
              <a:t>is typically held in data-stores such as relational database tables. </a:t>
            </a:r>
            <a:r>
              <a:rPr lang="en-US" sz="1400" b="0" i="0" dirty="0">
                <a:solidFill>
                  <a:srgbClr val="374151"/>
                </a:solidFill>
                <a:effectLst/>
                <a:latin typeface="+mn-lt"/>
              </a:rPr>
              <a:t>Often, these tables hold information about the current state of the entity that the table models. Data are written to the database using CRUD operations through a well-defined API. Consumers of the data are not notified about changes to the entities. Exchange of data between services happen through batch processing. This data can be considered a </a:t>
            </a:r>
            <a:r>
              <a:rPr lang="en-US" sz="1400" b="1" i="0" dirty="0">
                <a:solidFill>
                  <a:srgbClr val="374151"/>
                </a:solidFill>
                <a:effectLst/>
                <a:latin typeface="+mn-lt"/>
              </a:rPr>
              <a:t>bounded-stream</a:t>
            </a:r>
            <a:r>
              <a:rPr lang="en-US" sz="1400" b="0" i="0" dirty="0">
                <a:solidFill>
                  <a:srgbClr val="374151"/>
                </a:solidFill>
                <a:effectLst/>
                <a:latin typeface="+mn-lt"/>
              </a:rPr>
              <a:t> where computations happen at the end of the stream (when the batch runs)</a:t>
            </a:r>
          </a:p>
          <a:p>
            <a:pPr marL="12700" indent="0" algn="l">
              <a:buNone/>
            </a:pPr>
            <a:r>
              <a:rPr lang="en-US" sz="1400" b="1" i="0" dirty="0">
                <a:solidFill>
                  <a:srgbClr val="374151"/>
                </a:solidFill>
                <a:effectLst/>
                <a:latin typeface="+mn-lt"/>
              </a:rPr>
              <a:t>Event backbone (in-transit)</a:t>
            </a:r>
            <a:r>
              <a:rPr lang="en-US" sz="1400" b="0" i="0" dirty="0">
                <a:solidFill>
                  <a:srgbClr val="374151"/>
                </a:solidFill>
                <a:effectLst/>
                <a:latin typeface="+mn-lt"/>
              </a:rPr>
              <a:t>: No central database of the domain entities exist. Instead, </a:t>
            </a:r>
            <a:r>
              <a:rPr lang="en-US" sz="1400" dirty="0">
                <a:solidFill>
                  <a:srgbClr val="374151"/>
                </a:solidFill>
                <a:latin typeface="+mn-lt"/>
              </a:rPr>
              <a:t>changes are communicated and exchanged as an </a:t>
            </a:r>
            <a:r>
              <a:rPr lang="en-US" sz="1400" b="1" dirty="0">
                <a:solidFill>
                  <a:srgbClr val="374151"/>
                </a:solidFill>
                <a:latin typeface="+mn-lt"/>
              </a:rPr>
              <a:t>unbounded-stream</a:t>
            </a:r>
            <a:r>
              <a:rPr lang="en-US" sz="1400" dirty="0">
                <a:solidFill>
                  <a:srgbClr val="374151"/>
                </a:solidFill>
                <a:latin typeface="+mn-lt"/>
              </a:rPr>
              <a:t> of messages </a:t>
            </a:r>
            <a:r>
              <a:rPr lang="en-US" sz="1400" b="0" i="0" dirty="0">
                <a:solidFill>
                  <a:srgbClr val="374151"/>
                </a:solidFill>
                <a:effectLst/>
                <a:latin typeface="+mn-lt"/>
              </a:rPr>
              <a:t>over an event backbone. Computations happen on the stream of messages as they arrive. Consumers of messages may build up local state that project the entities in ways that are optimized for that consumer. </a:t>
            </a:r>
          </a:p>
        </p:txBody>
      </p:sp>
      <p:pic>
        <p:nvPicPr>
          <p:cNvPr id="4" name="Billede 3">
            <a:extLst>
              <a:ext uri="{FF2B5EF4-FFF2-40B4-BE49-F238E27FC236}">
                <a16:creationId xmlns:a16="http://schemas.microsoft.com/office/drawing/2014/main" id="{53305A4A-ED52-1A1B-8E99-4E1847D96580}"/>
              </a:ext>
            </a:extLst>
          </p:cNvPr>
          <p:cNvPicPr>
            <a:picLocks/>
          </p:cNvPicPr>
          <p:nvPr/>
        </p:nvPicPr>
        <p:blipFill>
          <a:blip r:embed="rId2"/>
          <a:stretch>
            <a:fillRect/>
          </a:stretch>
        </p:blipFill>
        <p:spPr>
          <a:xfrm>
            <a:off x="5378450" y="1339849"/>
            <a:ext cx="4199558" cy="4699229"/>
          </a:xfrm>
          <a:prstGeom prst="rect">
            <a:avLst/>
          </a:prstGeom>
        </p:spPr>
      </p:pic>
      <p:sp>
        <p:nvSpPr>
          <p:cNvPr id="5" name="Pil: højre 4">
            <a:extLst>
              <a:ext uri="{FF2B5EF4-FFF2-40B4-BE49-F238E27FC236}">
                <a16:creationId xmlns:a16="http://schemas.microsoft.com/office/drawing/2014/main" id="{94BD76A0-1A2A-4F39-6013-181CEA52728E}"/>
              </a:ext>
            </a:extLst>
          </p:cNvPr>
          <p:cNvSpPr/>
          <p:nvPr/>
        </p:nvSpPr>
        <p:spPr>
          <a:xfrm rot="18410481">
            <a:off x="4971006" y="5323574"/>
            <a:ext cx="161685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Bounded</a:t>
            </a:r>
            <a:r>
              <a:rPr lang="da-DK" dirty="0"/>
              <a:t> stream</a:t>
            </a:r>
            <a:endParaRPr lang="en-US" dirty="0"/>
          </a:p>
        </p:txBody>
      </p:sp>
      <p:sp>
        <p:nvSpPr>
          <p:cNvPr id="6" name="Pil: højre 5">
            <a:extLst>
              <a:ext uri="{FF2B5EF4-FFF2-40B4-BE49-F238E27FC236}">
                <a16:creationId xmlns:a16="http://schemas.microsoft.com/office/drawing/2014/main" id="{FD9485BB-DABD-ACCC-99F3-ED2E7D98DCD1}"/>
              </a:ext>
            </a:extLst>
          </p:cNvPr>
          <p:cNvSpPr/>
          <p:nvPr/>
        </p:nvSpPr>
        <p:spPr>
          <a:xfrm rot="18410481">
            <a:off x="6564782" y="5333497"/>
            <a:ext cx="182275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Unbounded</a:t>
            </a:r>
            <a:r>
              <a:rPr lang="da-DK" dirty="0"/>
              <a:t> stream</a:t>
            </a:r>
            <a:endParaRPr lang="en-US" dirty="0"/>
          </a:p>
        </p:txBody>
      </p:sp>
    </p:spTree>
    <p:extLst>
      <p:ext uri="{BB962C8B-B14F-4D97-AF65-F5344CB8AC3E}">
        <p14:creationId xmlns:p14="http://schemas.microsoft.com/office/powerpoint/2010/main" val="2738015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C9E6C6-024F-35B2-1612-CB333FF56308}"/>
              </a:ext>
            </a:extLst>
          </p:cNvPr>
          <p:cNvSpPr>
            <a:spLocks noGrp="1"/>
          </p:cNvSpPr>
          <p:nvPr>
            <p:ph type="title"/>
          </p:nvPr>
        </p:nvSpPr>
        <p:spPr/>
        <p:txBody>
          <a:bodyPr/>
          <a:lstStyle/>
          <a:p>
            <a:r>
              <a:rPr lang="da-DK" dirty="0"/>
              <a:t>The </a:t>
            </a:r>
            <a:r>
              <a:rPr lang="da-DK" dirty="0" err="1"/>
              <a:t>Reactive</a:t>
            </a:r>
            <a:r>
              <a:rPr lang="da-DK" dirty="0"/>
              <a:t> </a:t>
            </a:r>
            <a:r>
              <a:rPr lang="da-DK" dirty="0" err="1"/>
              <a:t>Manifesto</a:t>
            </a:r>
            <a:endParaRPr lang="da-DK" dirty="0"/>
          </a:p>
        </p:txBody>
      </p:sp>
      <p:sp>
        <p:nvSpPr>
          <p:cNvPr id="3" name="Pladsholder til tekst 2">
            <a:extLst>
              <a:ext uri="{FF2B5EF4-FFF2-40B4-BE49-F238E27FC236}">
                <a16:creationId xmlns:a16="http://schemas.microsoft.com/office/drawing/2014/main" id="{4B1C9AEB-791E-E413-AE37-348FFD3C96C0}"/>
              </a:ext>
            </a:extLst>
          </p:cNvPr>
          <p:cNvSpPr>
            <a:spLocks noGrp="1"/>
          </p:cNvSpPr>
          <p:nvPr>
            <p:ph type="body" idx="1"/>
          </p:nvPr>
        </p:nvSpPr>
        <p:spPr>
          <a:xfrm>
            <a:off x="360362" y="1067106"/>
            <a:ext cx="9359900" cy="5184775"/>
          </a:xfrm>
        </p:spPr>
        <p:txBody>
          <a:bodyPr/>
          <a:lstStyle/>
          <a:p>
            <a:pPr marL="12700" indent="0" algn="l">
              <a:buNone/>
            </a:pPr>
            <a:r>
              <a:rPr lang="en-US" sz="1400" i="0" dirty="0">
                <a:solidFill>
                  <a:srgbClr val="374151"/>
                </a:solidFill>
                <a:effectLst/>
                <a:latin typeface="+mn-lt"/>
              </a:rPr>
              <a:t>Published in 2014 by Jonas </a:t>
            </a:r>
            <a:r>
              <a:rPr lang="en-US" sz="1400" i="0" dirty="0" err="1">
                <a:solidFill>
                  <a:srgbClr val="374151"/>
                </a:solidFill>
                <a:effectLst/>
                <a:latin typeface="+mn-lt"/>
              </a:rPr>
              <a:t>Bonér</a:t>
            </a:r>
            <a:r>
              <a:rPr lang="en-US" sz="1400" i="0" dirty="0">
                <a:solidFill>
                  <a:srgbClr val="374151"/>
                </a:solidFill>
                <a:effectLst/>
                <a:latin typeface="+mn-lt"/>
              </a:rPr>
              <a:t>, ‘The Reactive Manifesto’ formulates several principles and best practices when building distributes systems. The emphasis</a:t>
            </a:r>
            <a:r>
              <a:rPr lang="en-US" sz="1400" dirty="0">
                <a:solidFill>
                  <a:srgbClr val="374151"/>
                </a:solidFill>
                <a:latin typeface="+mn-lt"/>
              </a:rPr>
              <a:t> lies on message-driven, making the components in the system loosely-coupled by favoring an asynchronous programming model. Having loosely coupled components brings several other qualities to the system.</a:t>
            </a:r>
            <a:endParaRPr lang="en-US" sz="1400" i="0" dirty="0">
              <a:solidFill>
                <a:srgbClr val="374151"/>
              </a:solidFill>
              <a:effectLst/>
              <a:latin typeface="+mn-lt"/>
            </a:endParaRPr>
          </a:p>
          <a:p>
            <a:pPr marL="12700" indent="0" algn="l">
              <a:buNone/>
            </a:pPr>
            <a:r>
              <a:rPr lang="en-US" sz="1400" b="1" i="0" dirty="0">
                <a:solidFill>
                  <a:srgbClr val="374151"/>
                </a:solidFill>
                <a:effectLst/>
                <a:latin typeface="+mn-lt"/>
              </a:rPr>
              <a:t>Responsiveness:</a:t>
            </a:r>
            <a:r>
              <a:rPr lang="en-US" sz="1400" b="0" i="0" dirty="0">
                <a:solidFill>
                  <a:srgbClr val="374151"/>
                </a:solidFill>
                <a:effectLst/>
                <a:latin typeface="+mn-lt"/>
              </a:rPr>
              <a:t> This principle emphasizes the need for systems to respond promptly to user requests and external events. The system must remain available even under heavy loads.</a:t>
            </a:r>
          </a:p>
          <a:p>
            <a:pPr marL="12700" indent="0" algn="l">
              <a:buNone/>
            </a:pPr>
            <a:r>
              <a:rPr lang="en-US" sz="1400" b="1" i="0" dirty="0">
                <a:solidFill>
                  <a:srgbClr val="374151"/>
                </a:solidFill>
                <a:effectLst/>
                <a:latin typeface="+mn-lt"/>
              </a:rPr>
              <a:t>Resilience:</a:t>
            </a:r>
            <a:r>
              <a:rPr lang="en-US" sz="1400" b="0" i="0" dirty="0">
                <a:solidFill>
                  <a:srgbClr val="374151"/>
                </a:solidFill>
                <a:effectLst/>
                <a:latin typeface="+mn-lt"/>
              </a:rPr>
              <a:t> Reactive systems are designed to detect and handle failures gracefully, with mechanisms such as fault tolerance, error recovery, and redundancy. </a:t>
            </a:r>
          </a:p>
          <a:p>
            <a:pPr marL="12700" indent="0" algn="l">
              <a:buNone/>
            </a:pPr>
            <a:r>
              <a:rPr lang="en-US" sz="1400" b="1" i="0" dirty="0">
                <a:solidFill>
                  <a:srgbClr val="374151"/>
                </a:solidFill>
                <a:effectLst/>
                <a:latin typeface="+mn-lt"/>
              </a:rPr>
              <a:t>Elasticity:</a:t>
            </a:r>
            <a:r>
              <a:rPr lang="en-US" sz="1400" b="0" i="0" dirty="0">
                <a:solidFill>
                  <a:srgbClr val="374151"/>
                </a:solidFill>
                <a:effectLst/>
                <a:latin typeface="+mn-lt"/>
              </a:rPr>
              <a:t> Elasticity refers to the capability of a system to scale its resources up or down dynamically in response to changing workloads</a:t>
            </a:r>
          </a:p>
          <a:p>
            <a:pPr marL="12700" indent="0" algn="l">
              <a:buNone/>
            </a:pPr>
            <a:r>
              <a:rPr lang="en-US" sz="1400" b="1" i="0" dirty="0">
                <a:solidFill>
                  <a:srgbClr val="374151"/>
                </a:solidFill>
                <a:effectLst/>
                <a:latin typeface="+mn-lt"/>
              </a:rPr>
              <a:t>Message-Driven:</a:t>
            </a:r>
            <a:r>
              <a:rPr lang="en-US" sz="1400" b="0" i="0" dirty="0">
                <a:solidFill>
                  <a:srgbClr val="374151"/>
                </a:solidFill>
                <a:effectLst/>
                <a:latin typeface="+mn-lt"/>
              </a:rPr>
              <a:t> Message-driven architecture involves using asynchronous message passing between components or services to decouple them and enable better handling of concurrent operations. </a:t>
            </a:r>
            <a:endParaRPr lang="da-DK" sz="1400" dirty="0">
              <a:latin typeface="+mn-lt"/>
            </a:endParaRPr>
          </a:p>
        </p:txBody>
      </p:sp>
      <p:pic>
        <p:nvPicPr>
          <p:cNvPr id="10" name="Billede 9">
            <a:extLst>
              <a:ext uri="{FF2B5EF4-FFF2-40B4-BE49-F238E27FC236}">
                <a16:creationId xmlns:a16="http://schemas.microsoft.com/office/drawing/2014/main" id="{6DCDB73A-0B71-31C3-A226-677CB40D0CAB}"/>
              </a:ext>
            </a:extLst>
          </p:cNvPr>
          <p:cNvPicPr>
            <a:picLocks noChangeAspect="1"/>
          </p:cNvPicPr>
          <p:nvPr/>
        </p:nvPicPr>
        <p:blipFill>
          <a:blip r:embed="rId2"/>
          <a:stretch>
            <a:fillRect/>
          </a:stretch>
        </p:blipFill>
        <p:spPr>
          <a:xfrm rot="20847855">
            <a:off x="195204" y="4649942"/>
            <a:ext cx="3856334" cy="1559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Billede 7">
            <a:extLst>
              <a:ext uri="{FF2B5EF4-FFF2-40B4-BE49-F238E27FC236}">
                <a16:creationId xmlns:a16="http://schemas.microsoft.com/office/drawing/2014/main" id="{F9B8FEF3-2250-DD44-EA86-0BB404A2C6FF}"/>
              </a:ext>
            </a:extLst>
          </p:cNvPr>
          <p:cNvPicPr>
            <a:picLocks noChangeAspect="1"/>
          </p:cNvPicPr>
          <p:nvPr/>
        </p:nvPicPr>
        <p:blipFill>
          <a:blip r:embed="rId3"/>
          <a:stretch>
            <a:fillRect/>
          </a:stretch>
        </p:blipFill>
        <p:spPr>
          <a:xfrm rot="1387923">
            <a:off x="3319977" y="5040156"/>
            <a:ext cx="4274568" cy="1231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Billede 4">
            <a:extLst>
              <a:ext uri="{FF2B5EF4-FFF2-40B4-BE49-F238E27FC236}">
                <a16:creationId xmlns:a16="http://schemas.microsoft.com/office/drawing/2014/main" id="{AE35878E-F16A-66B4-D0FA-F5095D7D5D63}"/>
              </a:ext>
            </a:extLst>
          </p:cNvPr>
          <p:cNvPicPr>
            <a:picLocks/>
          </p:cNvPicPr>
          <p:nvPr/>
        </p:nvPicPr>
        <p:blipFill>
          <a:blip r:embed="rId4"/>
          <a:stretch>
            <a:fillRect/>
          </a:stretch>
        </p:blipFill>
        <p:spPr>
          <a:xfrm>
            <a:off x="5280190" y="4267855"/>
            <a:ext cx="4728482" cy="2162645"/>
          </a:xfrm>
          <a:prstGeom prst="rect">
            <a:avLst/>
          </a:prstGeom>
        </p:spPr>
      </p:pic>
    </p:spTree>
    <p:extLst>
      <p:ext uri="{BB962C8B-B14F-4D97-AF65-F5344CB8AC3E}">
        <p14:creationId xmlns:p14="http://schemas.microsoft.com/office/powerpoint/2010/main" val="4118932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667EDD-1A8F-6FE8-7F04-4EDC08ACB3B7}"/>
              </a:ext>
            </a:extLst>
          </p:cNvPr>
          <p:cNvSpPr>
            <a:spLocks noGrp="1"/>
          </p:cNvSpPr>
          <p:nvPr>
            <p:ph type="title"/>
          </p:nvPr>
        </p:nvSpPr>
        <p:spPr/>
        <p:txBody>
          <a:bodyPr/>
          <a:lstStyle/>
          <a:p>
            <a:r>
              <a:rPr lang="da-DK" dirty="0"/>
              <a:t>Sync </a:t>
            </a:r>
            <a:r>
              <a:rPr lang="da-DK" dirty="0" err="1"/>
              <a:t>vs</a:t>
            </a:r>
            <a:r>
              <a:rPr lang="da-DK" dirty="0"/>
              <a:t> </a:t>
            </a:r>
            <a:r>
              <a:rPr lang="da-DK" dirty="0" err="1"/>
              <a:t>Async</a:t>
            </a:r>
            <a:endParaRPr lang="da-DK" dirty="0"/>
          </a:p>
        </p:txBody>
      </p:sp>
      <p:sp>
        <p:nvSpPr>
          <p:cNvPr id="3" name="Pladsholder til tekst 2">
            <a:extLst>
              <a:ext uri="{FF2B5EF4-FFF2-40B4-BE49-F238E27FC236}">
                <a16:creationId xmlns:a16="http://schemas.microsoft.com/office/drawing/2014/main" id="{4D2FCEC5-0B66-57E5-CDE3-5507D51A1633}"/>
              </a:ext>
            </a:extLst>
          </p:cNvPr>
          <p:cNvSpPr>
            <a:spLocks noGrp="1"/>
          </p:cNvSpPr>
          <p:nvPr>
            <p:ph type="body" idx="1"/>
          </p:nvPr>
        </p:nvSpPr>
        <p:spPr>
          <a:xfrm>
            <a:off x="360361" y="1052512"/>
            <a:ext cx="9285083" cy="2860727"/>
          </a:xfrm>
        </p:spPr>
        <p:txBody>
          <a:bodyPr/>
          <a:lstStyle/>
          <a:p>
            <a:pPr marL="12700" indent="0" algn="l">
              <a:buNone/>
            </a:pPr>
            <a:r>
              <a:rPr lang="en-US" sz="1600" b="1" i="0" dirty="0">
                <a:solidFill>
                  <a:srgbClr val="374151"/>
                </a:solidFill>
                <a:effectLst/>
                <a:latin typeface="+mn-lt"/>
              </a:rPr>
              <a:t>Sync Calls</a:t>
            </a:r>
            <a:r>
              <a:rPr lang="en-US" sz="1600" b="0" i="0" dirty="0">
                <a:solidFill>
                  <a:srgbClr val="374151"/>
                </a:solidFill>
                <a:effectLst/>
                <a:latin typeface="+mn-lt"/>
              </a:rPr>
              <a:t>: Synchronous calls are blocking and occupies a thread while waiting for the response from the server to complete. This is suitable for simple, straightforward operations where blocking the caller's execution is acceptable and the response time is fast and predictable. Can be combined with various resiliency tools (circuit-breaker, retry and bulkhead) to reduce risk of thread starvation </a:t>
            </a:r>
          </a:p>
          <a:p>
            <a:pPr marL="12700" indent="0" algn="l">
              <a:buNone/>
            </a:pPr>
            <a:endParaRPr lang="en-US" sz="1600" b="1" i="0" dirty="0">
              <a:solidFill>
                <a:srgbClr val="374151"/>
              </a:solidFill>
              <a:effectLst/>
              <a:latin typeface="+mn-lt"/>
            </a:endParaRPr>
          </a:p>
          <a:p>
            <a:pPr marL="12700" indent="0" algn="l">
              <a:buNone/>
            </a:pPr>
            <a:r>
              <a:rPr lang="en-US" sz="1600" b="1" i="0" dirty="0">
                <a:solidFill>
                  <a:srgbClr val="374151"/>
                </a:solidFill>
                <a:effectLst/>
                <a:latin typeface="+mn-lt"/>
              </a:rPr>
              <a:t>Async Calls</a:t>
            </a:r>
            <a:r>
              <a:rPr lang="en-US" sz="1600" b="0" i="0" dirty="0">
                <a:solidFill>
                  <a:srgbClr val="374151"/>
                </a:solidFill>
                <a:effectLst/>
                <a:latin typeface="+mn-lt"/>
              </a:rPr>
              <a:t>: Asynchronous calls are preferred for tasks that involve waiting for external resources, such as I/O operations (e.g., file I/O, network requests), user interactions in graphical user interfaces (GUIs), and tasks where responsiveness and scalability are critical. Async calling code is typically harder to comprehend as it relies on Futures / callbacks to communicate the result. Results are often handled on a different thread than the calling thread</a:t>
            </a:r>
          </a:p>
        </p:txBody>
      </p:sp>
      <p:pic>
        <p:nvPicPr>
          <p:cNvPr id="5" name="Billede 4">
            <a:extLst>
              <a:ext uri="{FF2B5EF4-FFF2-40B4-BE49-F238E27FC236}">
                <a16:creationId xmlns:a16="http://schemas.microsoft.com/office/drawing/2014/main" id="{083449DC-42F7-50C8-EDC9-33AF6AB24944}"/>
              </a:ext>
            </a:extLst>
          </p:cNvPr>
          <p:cNvPicPr>
            <a:picLocks/>
          </p:cNvPicPr>
          <p:nvPr/>
        </p:nvPicPr>
        <p:blipFill>
          <a:blip r:embed="rId2"/>
          <a:stretch>
            <a:fillRect/>
          </a:stretch>
        </p:blipFill>
        <p:spPr>
          <a:xfrm>
            <a:off x="2877856" y="4634055"/>
            <a:ext cx="2679184" cy="1892248"/>
          </a:xfrm>
          <a:prstGeom prst="rect">
            <a:avLst/>
          </a:prstGeom>
        </p:spPr>
      </p:pic>
      <p:pic>
        <p:nvPicPr>
          <p:cNvPr id="7" name="Billede 6">
            <a:extLst>
              <a:ext uri="{FF2B5EF4-FFF2-40B4-BE49-F238E27FC236}">
                <a16:creationId xmlns:a16="http://schemas.microsoft.com/office/drawing/2014/main" id="{DA73CB63-5755-DAF3-F85F-B91D8291507E}"/>
              </a:ext>
            </a:extLst>
          </p:cNvPr>
          <p:cNvPicPr>
            <a:picLocks/>
          </p:cNvPicPr>
          <p:nvPr/>
        </p:nvPicPr>
        <p:blipFill>
          <a:blip r:embed="rId3"/>
          <a:stretch>
            <a:fillRect/>
          </a:stretch>
        </p:blipFill>
        <p:spPr>
          <a:xfrm>
            <a:off x="5261005" y="4050890"/>
            <a:ext cx="4459259" cy="2114176"/>
          </a:xfrm>
          <a:prstGeom prst="rect">
            <a:avLst/>
          </a:prstGeom>
        </p:spPr>
      </p:pic>
      <p:pic>
        <p:nvPicPr>
          <p:cNvPr id="10" name="Billede 9">
            <a:extLst>
              <a:ext uri="{FF2B5EF4-FFF2-40B4-BE49-F238E27FC236}">
                <a16:creationId xmlns:a16="http://schemas.microsoft.com/office/drawing/2014/main" id="{14DA0FBD-BFC0-8CB2-9B67-1DFD51F18FB6}"/>
              </a:ext>
            </a:extLst>
          </p:cNvPr>
          <p:cNvPicPr>
            <a:picLocks noChangeAspect="1"/>
          </p:cNvPicPr>
          <p:nvPr/>
        </p:nvPicPr>
        <p:blipFill>
          <a:blip r:embed="rId4"/>
          <a:stretch>
            <a:fillRect/>
          </a:stretch>
        </p:blipFill>
        <p:spPr>
          <a:xfrm rot="19373106">
            <a:off x="297048" y="4450523"/>
            <a:ext cx="2883153" cy="1548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280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AA6711-9CEB-CC81-DED1-E19EED75367D}"/>
              </a:ext>
            </a:extLst>
          </p:cNvPr>
          <p:cNvSpPr>
            <a:spLocks noGrp="1"/>
          </p:cNvSpPr>
          <p:nvPr>
            <p:ph type="title"/>
          </p:nvPr>
        </p:nvSpPr>
        <p:spPr/>
        <p:txBody>
          <a:bodyPr/>
          <a:lstStyle/>
          <a:p>
            <a:r>
              <a:rPr lang="da-DK" dirty="0" err="1"/>
              <a:t>Synchronous</a:t>
            </a:r>
            <a:r>
              <a:rPr lang="da-DK" dirty="0"/>
              <a:t>/</a:t>
            </a:r>
            <a:r>
              <a:rPr lang="da-DK" dirty="0" err="1"/>
              <a:t>blocking</a:t>
            </a:r>
            <a:endParaRPr lang="da-DK" dirty="0"/>
          </a:p>
        </p:txBody>
      </p:sp>
      <p:sp>
        <p:nvSpPr>
          <p:cNvPr id="3" name="Pladsholder til tekst 2">
            <a:extLst>
              <a:ext uri="{FF2B5EF4-FFF2-40B4-BE49-F238E27FC236}">
                <a16:creationId xmlns:a16="http://schemas.microsoft.com/office/drawing/2014/main" id="{14B7D50A-6571-0FF8-3704-EC5D9F619ED1}"/>
              </a:ext>
            </a:extLst>
          </p:cNvPr>
          <p:cNvSpPr>
            <a:spLocks noGrp="1"/>
          </p:cNvSpPr>
          <p:nvPr>
            <p:ph type="body" idx="1"/>
          </p:nvPr>
        </p:nvSpPr>
        <p:spPr>
          <a:xfrm>
            <a:off x="360362" y="1052513"/>
            <a:ext cx="9359900" cy="3224520"/>
          </a:xfrm>
        </p:spPr>
        <p:txBody>
          <a:bodyPr/>
          <a:lstStyle/>
          <a:p>
            <a:pPr marL="12700" indent="0" algn="l">
              <a:buNone/>
            </a:pPr>
            <a:r>
              <a:rPr lang="en-US" sz="1600" b="1" i="0" dirty="0">
                <a:solidFill>
                  <a:srgbClr val="C00000"/>
                </a:solidFill>
                <a:effectLst/>
                <a:latin typeface="+mn-lt"/>
              </a:rPr>
              <a:t>Blocking</a:t>
            </a:r>
            <a:r>
              <a:rPr lang="en-US" sz="1600" b="1" i="0" dirty="0">
                <a:solidFill>
                  <a:srgbClr val="374151"/>
                </a:solidFill>
                <a:effectLst/>
                <a:latin typeface="+mn-lt"/>
              </a:rPr>
              <a:t>:</a:t>
            </a:r>
            <a:r>
              <a:rPr lang="en-US" sz="1600" b="0" i="0" dirty="0">
                <a:solidFill>
                  <a:srgbClr val="374151"/>
                </a:solidFill>
                <a:effectLst/>
                <a:latin typeface="+mn-lt"/>
              </a:rPr>
              <a:t> In a synchronous call, the caller waits for the called function to complete before proceeding with further execution. The execution of the caller is blocked until the called function finishes its task. A timeout can often be specified to avoid endless waiting</a:t>
            </a:r>
          </a:p>
          <a:p>
            <a:pPr marL="12700" indent="0" algn="l">
              <a:buNone/>
            </a:pPr>
            <a:r>
              <a:rPr lang="en-US" sz="1600" b="1" i="0" dirty="0">
                <a:solidFill>
                  <a:srgbClr val="C00000"/>
                </a:solidFill>
                <a:effectLst/>
                <a:latin typeface="+mn-lt"/>
              </a:rPr>
              <a:t>Response Time</a:t>
            </a:r>
            <a:r>
              <a:rPr lang="en-US" sz="1600" b="1" i="0" dirty="0">
                <a:solidFill>
                  <a:srgbClr val="374151"/>
                </a:solidFill>
                <a:effectLst/>
                <a:latin typeface="+mn-lt"/>
              </a:rPr>
              <a:t>:</a:t>
            </a:r>
            <a:r>
              <a:rPr lang="en-US" sz="1600" b="0" i="0" dirty="0">
                <a:solidFill>
                  <a:srgbClr val="374151"/>
                </a:solidFill>
                <a:effectLst/>
                <a:latin typeface="+mn-lt"/>
              </a:rPr>
              <a:t> Since synchronous calls block the caller, they can lead to unforeseeably long processing time and impact other parts of the caller code. If synchronous calls are part of a transaction or other time-critical operations, these operations may time out.</a:t>
            </a:r>
          </a:p>
          <a:p>
            <a:pPr marL="12700" indent="0" algn="l">
              <a:buNone/>
            </a:pPr>
            <a:r>
              <a:rPr lang="en-US" sz="1600" b="1" i="0" dirty="0">
                <a:solidFill>
                  <a:srgbClr val="C00000"/>
                </a:solidFill>
                <a:effectLst/>
                <a:latin typeface="+mn-lt"/>
              </a:rPr>
              <a:t>Resource Utilization</a:t>
            </a:r>
            <a:r>
              <a:rPr lang="en-US" sz="1600" b="1" i="0" dirty="0">
                <a:solidFill>
                  <a:srgbClr val="374151"/>
                </a:solidFill>
                <a:effectLst/>
                <a:latin typeface="+mn-lt"/>
              </a:rPr>
              <a:t>:</a:t>
            </a:r>
            <a:r>
              <a:rPr lang="en-US" sz="1600" b="0" i="0" dirty="0">
                <a:solidFill>
                  <a:srgbClr val="374151"/>
                </a:solidFill>
                <a:effectLst/>
                <a:latin typeface="+mn-lt"/>
              </a:rPr>
              <a:t> Synchronous calls can be resource-intensive, as resources such as CPU and memory may be tied up while waiting for the called function to return.</a:t>
            </a:r>
          </a:p>
          <a:p>
            <a:pPr marL="12700" indent="0" algn="l">
              <a:buNone/>
            </a:pPr>
            <a:r>
              <a:rPr lang="en-US" sz="1600" b="1" i="0" dirty="0">
                <a:solidFill>
                  <a:schemeClr val="accent1"/>
                </a:solidFill>
                <a:effectLst/>
                <a:latin typeface="+mn-lt"/>
              </a:rPr>
              <a:t>Simplicity</a:t>
            </a:r>
            <a:r>
              <a:rPr lang="en-US" sz="1600" b="1" i="0" dirty="0">
                <a:solidFill>
                  <a:srgbClr val="374151"/>
                </a:solidFill>
                <a:effectLst/>
                <a:latin typeface="+mn-lt"/>
              </a:rPr>
              <a:t>:</a:t>
            </a:r>
            <a:r>
              <a:rPr lang="en-US" sz="1600" b="0" i="0" dirty="0">
                <a:solidFill>
                  <a:srgbClr val="374151"/>
                </a:solidFill>
                <a:effectLst/>
                <a:latin typeface="+mn-lt"/>
              </a:rPr>
              <a:t> Synchronous calls are often simpler to reason about and implement, as they follow a straightforward execution flow.</a:t>
            </a:r>
          </a:p>
          <a:p>
            <a:endParaRPr lang="da-DK" sz="1600" dirty="0">
              <a:latin typeface="+mn-lt"/>
            </a:endParaRPr>
          </a:p>
        </p:txBody>
      </p:sp>
      <p:pic>
        <p:nvPicPr>
          <p:cNvPr id="1026" name="Picture 2">
            <a:extLst>
              <a:ext uri="{FF2B5EF4-FFF2-40B4-BE49-F238E27FC236}">
                <a16:creationId xmlns:a16="http://schemas.microsoft.com/office/drawing/2014/main" id="{02827750-8678-0B58-7563-740A0DD05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426" y="4328869"/>
            <a:ext cx="5205772" cy="2266742"/>
          </a:xfrm>
          <a:prstGeom prst="rect">
            <a:avLst/>
          </a:prstGeom>
          <a:noFill/>
          <a:extLst>
            <a:ext uri="{909E8E84-426E-40DD-AFC4-6F175D3DCCD1}">
              <a14:hiddenFill xmlns:a14="http://schemas.microsoft.com/office/drawing/2010/main">
                <a:solidFill>
                  <a:srgbClr val="FFFFFF"/>
                </a:solidFill>
              </a14:hiddenFill>
            </a:ext>
          </a:extLst>
        </p:spPr>
      </p:pic>
      <p:sp>
        <p:nvSpPr>
          <p:cNvPr id="4" name="Pil: venstre 3">
            <a:extLst>
              <a:ext uri="{FF2B5EF4-FFF2-40B4-BE49-F238E27FC236}">
                <a16:creationId xmlns:a16="http://schemas.microsoft.com/office/drawing/2014/main" id="{EF3CCE10-ECF9-8E47-87C3-3BE56BBF31C2}"/>
              </a:ext>
            </a:extLst>
          </p:cNvPr>
          <p:cNvSpPr/>
          <p:nvPr/>
        </p:nvSpPr>
        <p:spPr>
          <a:xfrm rot="21135292">
            <a:off x="5300121" y="4294974"/>
            <a:ext cx="4089376"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One thread pr request: May cause contention</a:t>
            </a:r>
          </a:p>
        </p:txBody>
      </p:sp>
      <p:sp>
        <p:nvSpPr>
          <p:cNvPr id="6" name="Pil: højre 5">
            <a:extLst>
              <a:ext uri="{FF2B5EF4-FFF2-40B4-BE49-F238E27FC236}">
                <a16:creationId xmlns:a16="http://schemas.microsoft.com/office/drawing/2014/main" id="{C6116B6F-C6DA-E218-5AAC-749A89A96D89}"/>
              </a:ext>
            </a:extLst>
          </p:cNvPr>
          <p:cNvSpPr/>
          <p:nvPr/>
        </p:nvSpPr>
        <p:spPr>
          <a:xfrm rot="772130">
            <a:off x="1945661" y="4294973"/>
            <a:ext cx="1755157"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Does not scale</a:t>
            </a:r>
          </a:p>
        </p:txBody>
      </p:sp>
    </p:spTree>
    <p:extLst>
      <p:ext uri="{BB962C8B-B14F-4D97-AF65-F5344CB8AC3E}">
        <p14:creationId xmlns:p14="http://schemas.microsoft.com/office/powerpoint/2010/main" val="2203960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3BA70E-1CE3-CFFE-EDAA-D367EE1E71ED}"/>
              </a:ext>
            </a:extLst>
          </p:cNvPr>
          <p:cNvSpPr>
            <a:spLocks noGrp="1"/>
          </p:cNvSpPr>
          <p:nvPr>
            <p:ph type="title"/>
          </p:nvPr>
        </p:nvSpPr>
        <p:spPr/>
        <p:txBody>
          <a:bodyPr/>
          <a:lstStyle/>
          <a:p>
            <a:r>
              <a:rPr lang="da-DK" dirty="0"/>
              <a:t>Asynchronous/non-</a:t>
            </a:r>
            <a:r>
              <a:rPr lang="da-DK"/>
              <a:t>blocking</a:t>
            </a:r>
            <a:endParaRPr lang="da-DK" dirty="0"/>
          </a:p>
        </p:txBody>
      </p:sp>
      <p:sp>
        <p:nvSpPr>
          <p:cNvPr id="3" name="Pladsholder til tekst 2">
            <a:extLst>
              <a:ext uri="{FF2B5EF4-FFF2-40B4-BE49-F238E27FC236}">
                <a16:creationId xmlns:a16="http://schemas.microsoft.com/office/drawing/2014/main" id="{0983C42F-5640-1683-133B-1514D736527A}"/>
              </a:ext>
            </a:extLst>
          </p:cNvPr>
          <p:cNvSpPr>
            <a:spLocks noGrp="1"/>
          </p:cNvSpPr>
          <p:nvPr>
            <p:ph type="body" idx="1"/>
          </p:nvPr>
        </p:nvSpPr>
        <p:spPr>
          <a:xfrm>
            <a:off x="360362" y="1052513"/>
            <a:ext cx="9359900" cy="3775126"/>
          </a:xfrm>
        </p:spPr>
        <p:txBody>
          <a:bodyPr/>
          <a:lstStyle/>
          <a:p>
            <a:pPr marL="12700" indent="0" algn="l">
              <a:buNone/>
            </a:pPr>
            <a:r>
              <a:rPr lang="en-US" sz="1600" b="1" i="0" dirty="0">
                <a:solidFill>
                  <a:srgbClr val="00B050"/>
                </a:solidFill>
                <a:effectLst/>
                <a:latin typeface="+mn-lt"/>
              </a:rPr>
              <a:t>Non-Blocking</a:t>
            </a:r>
            <a:r>
              <a:rPr lang="en-US" sz="1600" b="1" i="0" dirty="0">
                <a:solidFill>
                  <a:srgbClr val="374151"/>
                </a:solidFill>
                <a:effectLst/>
                <a:latin typeface="+mn-lt"/>
              </a:rPr>
              <a:t>:</a:t>
            </a:r>
            <a:r>
              <a:rPr lang="en-US" sz="1600" b="0" i="0" dirty="0">
                <a:solidFill>
                  <a:srgbClr val="374151"/>
                </a:solidFill>
                <a:effectLst/>
                <a:latin typeface="+mn-lt"/>
              </a:rPr>
              <a:t> In an asynchronous call, the caller does not wait for the called function to complete. Instead, the caller continues with its execution, and the called function runs in the background or executes in a remote process and the response is handled in a separate process.</a:t>
            </a:r>
          </a:p>
          <a:p>
            <a:pPr marL="12700" indent="0" algn="l">
              <a:buNone/>
            </a:pPr>
            <a:r>
              <a:rPr lang="en-US" sz="1600" b="1" i="0" dirty="0">
                <a:solidFill>
                  <a:srgbClr val="00B050"/>
                </a:solidFill>
                <a:effectLst/>
                <a:latin typeface="+mn-lt"/>
              </a:rPr>
              <a:t>Resource Efficiency</a:t>
            </a:r>
            <a:r>
              <a:rPr lang="en-US" sz="1600" b="1" i="0" dirty="0">
                <a:solidFill>
                  <a:srgbClr val="374151"/>
                </a:solidFill>
                <a:effectLst/>
                <a:latin typeface="+mn-lt"/>
              </a:rPr>
              <a:t>:</a:t>
            </a:r>
            <a:r>
              <a:rPr lang="en-US" sz="1600" b="0" i="0" dirty="0">
                <a:solidFill>
                  <a:srgbClr val="374151"/>
                </a:solidFill>
                <a:effectLst/>
                <a:latin typeface="+mn-lt"/>
              </a:rPr>
              <a:t> Asynchronous calls are typically more resource-efficient because they do not block resources while waiting. This can result in better scalability and responsiveness.</a:t>
            </a:r>
          </a:p>
          <a:p>
            <a:pPr marL="12700" indent="0" algn="l">
              <a:buNone/>
            </a:pPr>
            <a:r>
              <a:rPr lang="en-US" sz="1600" b="1" i="0" dirty="0">
                <a:solidFill>
                  <a:srgbClr val="C00000"/>
                </a:solidFill>
                <a:effectLst/>
                <a:latin typeface="+mn-lt"/>
              </a:rPr>
              <a:t>Complexity</a:t>
            </a:r>
            <a:r>
              <a:rPr lang="en-US" sz="1600" b="1" i="0" dirty="0">
                <a:solidFill>
                  <a:srgbClr val="374151"/>
                </a:solidFill>
                <a:effectLst/>
                <a:latin typeface="+mn-lt"/>
              </a:rPr>
              <a:t>:</a:t>
            </a:r>
            <a:r>
              <a:rPr lang="en-US" sz="1600" b="0" i="0" dirty="0">
                <a:solidFill>
                  <a:srgbClr val="374151"/>
                </a:solidFill>
                <a:effectLst/>
                <a:latin typeface="+mn-lt"/>
              </a:rPr>
              <a:t> Implementing and managing asynchronous code can be more complex than synchronous code. It often involves handling callbacks, promises, or async/await constructs to manage the flow of execution.</a:t>
            </a:r>
          </a:p>
          <a:p>
            <a:pPr marL="12700" indent="0" algn="l">
              <a:buNone/>
            </a:pPr>
            <a:r>
              <a:rPr lang="en-US" sz="1600" b="1" i="0" dirty="0">
                <a:solidFill>
                  <a:srgbClr val="C00000"/>
                </a:solidFill>
                <a:effectLst/>
                <a:latin typeface="+mn-lt"/>
              </a:rPr>
              <a:t>Concurrency Control</a:t>
            </a:r>
            <a:r>
              <a:rPr lang="en-US" sz="1600" b="1" i="0" dirty="0">
                <a:solidFill>
                  <a:srgbClr val="374151"/>
                </a:solidFill>
                <a:effectLst/>
                <a:latin typeface="+mn-lt"/>
              </a:rPr>
              <a:t>:</a:t>
            </a:r>
            <a:r>
              <a:rPr lang="en-US" sz="1600" b="0" i="0" dirty="0">
                <a:solidFill>
                  <a:srgbClr val="374151"/>
                </a:solidFill>
                <a:effectLst/>
                <a:latin typeface="+mn-lt"/>
              </a:rPr>
              <a:t> Asynchronous code may require additional attention to concurrency control to prevent issues like race conditions and data inconsistency when multiple tasks run concurrently.</a:t>
            </a:r>
          </a:p>
          <a:p>
            <a:pPr marL="12700" indent="0" algn="l">
              <a:buNone/>
            </a:pPr>
            <a:r>
              <a:rPr lang="en-US" sz="1600" b="1" i="0" dirty="0">
                <a:solidFill>
                  <a:srgbClr val="C00000"/>
                </a:solidFill>
                <a:effectLst/>
                <a:latin typeface="+mn-lt"/>
              </a:rPr>
              <a:t>Error Handling</a:t>
            </a:r>
            <a:r>
              <a:rPr lang="en-US" sz="1600" b="1" i="0" dirty="0">
                <a:solidFill>
                  <a:srgbClr val="374151"/>
                </a:solidFill>
                <a:effectLst/>
                <a:latin typeface="+mn-lt"/>
              </a:rPr>
              <a:t>:</a:t>
            </a:r>
            <a:r>
              <a:rPr lang="en-US" sz="1600" b="0" i="0" dirty="0">
                <a:solidFill>
                  <a:srgbClr val="374151"/>
                </a:solidFill>
                <a:effectLst/>
                <a:latin typeface="+mn-lt"/>
              </a:rPr>
              <a:t> Handling errors in asynchronous code can be more challenging due to the distributed nature of async operations. Proper error handling and debugging is crucial.</a:t>
            </a:r>
          </a:p>
        </p:txBody>
      </p:sp>
      <p:pic>
        <p:nvPicPr>
          <p:cNvPr id="2050" name="Picture 2">
            <a:extLst>
              <a:ext uri="{FF2B5EF4-FFF2-40B4-BE49-F238E27FC236}">
                <a16:creationId xmlns:a16="http://schemas.microsoft.com/office/drawing/2014/main" id="{24EA7740-8E0D-6114-C4E0-224DF8EBD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329" y="4597837"/>
            <a:ext cx="3845386" cy="2260163"/>
          </a:xfrm>
          <a:prstGeom prst="rect">
            <a:avLst/>
          </a:prstGeom>
          <a:noFill/>
          <a:extLst>
            <a:ext uri="{909E8E84-426E-40DD-AFC4-6F175D3DCCD1}">
              <a14:hiddenFill xmlns:a14="http://schemas.microsoft.com/office/drawing/2010/main">
                <a:solidFill>
                  <a:srgbClr val="FFFFFF"/>
                </a:solidFill>
              </a14:hiddenFill>
            </a:ext>
          </a:extLst>
        </p:spPr>
      </p:pic>
      <p:sp>
        <p:nvSpPr>
          <p:cNvPr id="4" name="Pil: venstre 3">
            <a:extLst>
              <a:ext uri="{FF2B5EF4-FFF2-40B4-BE49-F238E27FC236}">
                <a16:creationId xmlns:a16="http://schemas.microsoft.com/office/drawing/2014/main" id="{9DD1F4F5-1A4B-A6A5-07DD-057DF93C916B}"/>
              </a:ext>
            </a:extLst>
          </p:cNvPr>
          <p:cNvSpPr/>
          <p:nvPr/>
        </p:nvSpPr>
        <p:spPr>
          <a:xfrm rot="20601239">
            <a:off x="4104757" y="4867171"/>
            <a:ext cx="2646890"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Don’t block the </a:t>
            </a:r>
            <a:r>
              <a:rPr lang="en-US" dirty="0" err="1"/>
              <a:t>eventloop</a:t>
            </a:r>
            <a:endParaRPr lang="en-US" dirty="0"/>
          </a:p>
        </p:txBody>
      </p:sp>
      <p:sp>
        <p:nvSpPr>
          <p:cNvPr id="5" name="Pil: højre 4">
            <a:extLst>
              <a:ext uri="{FF2B5EF4-FFF2-40B4-BE49-F238E27FC236}">
                <a16:creationId xmlns:a16="http://schemas.microsoft.com/office/drawing/2014/main" id="{1D115447-3F08-C6C1-DDB3-34A069EF398C}"/>
              </a:ext>
            </a:extLst>
          </p:cNvPr>
          <p:cNvSpPr/>
          <p:nvPr/>
        </p:nvSpPr>
        <p:spPr>
          <a:xfrm rot="415971">
            <a:off x="658761" y="4684946"/>
            <a:ext cx="2590899"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Good usage of resources</a:t>
            </a:r>
          </a:p>
        </p:txBody>
      </p:sp>
    </p:spTree>
    <p:extLst>
      <p:ext uri="{BB962C8B-B14F-4D97-AF65-F5344CB8AC3E}">
        <p14:creationId xmlns:p14="http://schemas.microsoft.com/office/powerpoint/2010/main" val="167086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B141F-92F0-919A-5E9F-D4CB93324DB0}"/>
              </a:ext>
            </a:extLst>
          </p:cNvPr>
          <p:cNvSpPr>
            <a:spLocks noGrp="1"/>
          </p:cNvSpPr>
          <p:nvPr>
            <p:ph type="title"/>
          </p:nvPr>
        </p:nvSpPr>
        <p:spPr/>
        <p:txBody>
          <a:bodyPr/>
          <a:lstStyle/>
          <a:p>
            <a:r>
              <a:rPr lang="da-DK" dirty="0"/>
              <a:t>Event backbone (EB)</a:t>
            </a:r>
          </a:p>
        </p:txBody>
      </p:sp>
      <p:sp>
        <p:nvSpPr>
          <p:cNvPr id="5" name="Pladsholder til tekst 4">
            <a:extLst>
              <a:ext uri="{FF2B5EF4-FFF2-40B4-BE49-F238E27FC236}">
                <a16:creationId xmlns:a16="http://schemas.microsoft.com/office/drawing/2014/main" id="{42CF448B-130A-F9A8-D6F2-4766BA32BDBA}"/>
              </a:ext>
            </a:extLst>
          </p:cNvPr>
          <p:cNvSpPr>
            <a:spLocks noGrp="1"/>
          </p:cNvSpPr>
          <p:nvPr>
            <p:ph type="body" idx="1"/>
          </p:nvPr>
        </p:nvSpPr>
        <p:spPr>
          <a:xfrm>
            <a:off x="360361" y="1052512"/>
            <a:ext cx="4411663" cy="4247075"/>
          </a:xfrm>
        </p:spPr>
        <p:txBody>
          <a:bodyPr/>
          <a:lstStyle/>
          <a:p>
            <a:pPr marL="12700" indent="0">
              <a:buNone/>
            </a:pPr>
            <a:r>
              <a:rPr lang="en-US" sz="1600" b="0" i="0" dirty="0">
                <a:solidFill>
                  <a:srgbClr val="374151"/>
                </a:solidFill>
                <a:effectLst/>
                <a:latin typeface="+mn-lt"/>
              </a:rPr>
              <a:t>An event backbone, often referred to as an event bus or an event broker, is a core component of a distributed message driven architecture. It serves as the central infrastructure that facilitates the flow of events (i.e., discrete pieces of information about something that happened) within a software system or across multiple systems. The primary purpose of an event backbone is to ensure the reliable and efficient communication of events between event producers and event consumers. </a:t>
            </a:r>
            <a:r>
              <a:rPr lang="en-US" sz="1600" b="1" i="0" dirty="0">
                <a:solidFill>
                  <a:srgbClr val="374151"/>
                </a:solidFill>
                <a:effectLst/>
                <a:latin typeface="+mn-lt"/>
              </a:rPr>
              <a:t>The event-backbone may offer additional services such as pub/sub, durability, replay of messages, priority queues and advanced routing</a:t>
            </a:r>
            <a:r>
              <a:rPr lang="en-US" sz="1600" b="0" i="0" dirty="0">
                <a:solidFill>
                  <a:srgbClr val="374151"/>
                </a:solidFill>
                <a:effectLst/>
                <a:latin typeface="+mn-lt"/>
              </a:rPr>
              <a:t>. </a:t>
            </a:r>
            <a:endParaRPr lang="da-DK" sz="1600" dirty="0">
              <a:latin typeface="+mn-lt"/>
            </a:endParaRPr>
          </a:p>
        </p:txBody>
      </p:sp>
      <p:pic>
        <p:nvPicPr>
          <p:cNvPr id="6" name="Billede 5">
            <a:extLst>
              <a:ext uri="{FF2B5EF4-FFF2-40B4-BE49-F238E27FC236}">
                <a16:creationId xmlns:a16="http://schemas.microsoft.com/office/drawing/2014/main" id="{5E042998-610E-3456-1EA8-31490566D1BA}"/>
              </a:ext>
            </a:extLst>
          </p:cNvPr>
          <p:cNvPicPr>
            <a:picLocks/>
          </p:cNvPicPr>
          <p:nvPr/>
        </p:nvPicPr>
        <p:blipFill>
          <a:blip r:embed="rId2"/>
          <a:stretch>
            <a:fillRect/>
          </a:stretch>
        </p:blipFill>
        <p:spPr>
          <a:xfrm>
            <a:off x="5308600" y="1494166"/>
            <a:ext cx="4181475" cy="1990725"/>
          </a:xfrm>
          <a:prstGeom prst="rect">
            <a:avLst/>
          </a:prstGeom>
        </p:spPr>
      </p:pic>
      <p:pic>
        <p:nvPicPr>
          <p:cNvPr id="3" name="Picture 2" descr="RabbitMQ Monitoring Tools | RabbitMQ AIOps &amp; Observability">
            <a:extLst>
              <a:ext uri="{FF2B5EF4-FFF2-40B4-BE49-F238E27FC236}">
                <a16:creationId xmlns:a16="http://schemas.microsoft.com/office/drawing/2014/main" id="{8F75C614-6DCF-283B-4DCA-F1EC53801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4404" y="3699675"/>
            <a:ext cx="2015021" cy="11321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pache Kafka: Real-time data stream | OVHcloud">
            <a:extLst>
              <a:ext uri="{FF2B5EF4-FFF2-40B4-BE49-F238E27FC236}">
                <a16:creationId xmlns:a16="http://schemas.microsoft.com/office/drawing/2014/main" id="{C65B98C4-2727-0AE4-C2E6-0BE848B4C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9581" y="4276304"/>
            <a:ext cx="2432851" cy="936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verview about AWS SNS - Simple Notification Service">
            <a:extLst>
              <a:ext uri="{FF2B5EF4-FFF2-40B4-BE49-F238E27FC236}">
                <a16:creationId xmlns:a16="http://schemas.microsoft.com/office/drawing/2014/main" id="{21E446C0-B16C-1250-ED3B-A841CA9E20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386" y="5063375"/>
            <a:ext cx="1893715" cy="12063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Delivering Real-time Streaming Data to Amazon S3 Using Amazon Kinesis Data  Firehose | by Janitha Tennakoon | Towards Data Science">
            <a:extLst>
              <a:ext uri="{FF2B5EF4-FFF2-40B4-BE49-F238E27FC236}">
                <a16:creationId xmlns:a16="http://schemas.microsoft.com/office/drawing/2014/main" id="{C93B5450-CC1B-21B5-7279-C28EA846F4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5040" y="5161851"/>
            <a:ext cx="2561683" cy="13820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Google Cloud Dataflow - data pipelines with Apache Beam and Apache Hop">
            <a:extLst>
              <a:ext uri="{FF2B5EF4-FFF2-40B4-BE49-F238E27FC236}">
                <a16:creationId xmlns:a16="http://schemas.microsoft.com/office/drawing/2014/main" id="{71D5FEA4-9892-B7C9-EE48-70FE3C00AF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7872" y="5443551"/>
            <a:ext cx="2385677" cy="9569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atest improvements for Apache Flink with the release of Flink 1.5.4 and  1.6.1">
            <a:extLst>
              <a:ext uri="{FF2B5EF4-FFF2-40B4-BE49-F238E27FC236}">
                <a16:creationId xmlns:a16="http://schemas.microsoft.com/office/drawing/2014/main" id="{23643EB1-EF69-AC16-1E42-A9EF84B424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7850" y="4705277"/>
            <a:ext cx="1781175" cy="1317114"/>
          </a:xfrm>
          <a:prstGeom prst="rect">
            <a:avLst/>
          </a:prstGeom>
          <a:noFill/>
          <a:extLst>
            <a:ext uri="{909E8E84-426E-40DD-AFC4-6F175D3DCCD1}">
              <a14:hiddenFill xmlns:a14="http://schemas.microsoft.com/office/drawing/2010/main">
                <a:solidFill>
                  <a:srgbClr val="FFFFFF"/>
                </a:solidFill>
              </a14:hiddenFill>
            </a:ext>
          </a:extLst>
        </p:spPr>
      </p:pic>
      <p:sp>
        <p:nvSpPr>
          <p:cNvPr id="10" name="Pil: højre 9">
            <a:extLst>
              <a:ext uri="{FF2B5EF4-FFF2-40B4-BE49-F238E27FC236}">
                <a16:creationId xmlns:a16="http://schemas.microsoft.com/office/drawing/2014/main" id="{E1F85EF8-E772-6E77-AB2C-8170E02B96F0}"/>
              </a:ext>
            </a:extLst>
          </p:cNvPr>
          <p:cNvSpPr/>
          <p:nvPr/>
        </p:nvSpPr>
        <p:spPr>
          <a:xfrm rot="19500033">
            <a:off x="4290928" y="3674933"/>
            <a:ext cx="2193059"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Non-blocking &amp; async</a:t>
            </a:r>
          </a:p>
        </p:txBody>
      </p:sp>
    </p:spTree>
    <p:extLst>
      <p:ext uri="{BB962C8B-B14F-4D97-AF65-F5344CB8AC3E}">
        <p14:creationId xmlns:p14="http://schemas.microsoft.com/office/powerpoint/2010/main" val="3539334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711524-292E-F57F-680D-2F7109534829}"/>
              </a:ext>
            </a:extLst>
          </p:cNvPr>
          <p:cNvSpPr>
            <a:spLocks noGrp="1"/>
          </p:cNvSpPr>
          <p:nvPr>
            <p:ph type="title"/>
          </p:nvPr>
        </p:nvSpPr>
        <p:spPr/>
        <p:txBody>
          <a:bodyPr/>
          <a:lstStyle/>
          <a:p>
            <a:r>
              <a:rPr lang="en-US" dirty="0"/>
              <a:t>Why use an Event Backbone?</a:t>
            </a:r>
          </a:p>
        </p:txBody>
      </p:sp>
      <p:pic>
        <p:nvPicPr>
          <p:cNvPr id="6" name="Billede 5">
            <a:extLst>
              <a:ext uri="{FF2B5EF4-FFF2-40B4-BE49-F238E27FC236}">
                <a16:creationId xmlns:a16="http://schemas.microsoft.com/office/drawing/2014/main" id="{6CD5C577-F937-1CBB-D4E1-AF60C1DA568C}"/>
              </a:ext>
            </a:extLst>
          </p:cNvPr>
          <p:cNvPicPr>
            <a:picLocks/>
          </p:cNvPicPr>
          <p:nvPr/>
        </p:nvPicPr>
        <p:blipFill>
          <a:blip r:embed="rId2"/>
          <a:stretch>
            <a:fillRect/>
          </a:stretch>
        </p:blipFill>
        <p:spPr>
          <a:xfrm>
            <a:off x="1162050" y="1386081"/>
            <a:ext cx="6877050" cy="4277868"/>
          </a:xfrm>
          <a:prstGeom prst="rect">
            <a:avLst/>
          </a:prstGeom>
        </p:spPr>
      </p:pic>
    </p:spTree>
    <p:extLst>
      <p:ext uri="{BB962C8B-B14F-4D97-AF65-F5344CB8AC3E}">
        <p14:creationId xmlns:p14="http://schemas.microsoft.com/office/powerpoint/2010/main" val="1060311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50489F-A352-2EC3-4EC7-98FE985136CB}"/>
              </a:ext>
            </a:extLst>
          </p:cNvPr>
          <p:cNvSpPr>
            <a:spLocks noGrp="1"/>
          </p:cNvSpPr>
          <p:nvPr>
            <p:ph type="title"/>
          </p:nvPr>
        </p:nvSpPr>
        <p:spPr/>
        <p:txBody>
          <a:bodyPr/>
          <a:lstStyle/>
          <a:p>
            <a:r>
              <a:rPr lang="da-DK" dirty="0"/>
              <a:t>EB </a:t>
            </a:r>
            <a:r>
              <a:rPr lang="da-DK" dirty="0" err="1"/>
              <a:t>challenges</a:t>
            </a:r>
            <a:endParaRPr lang="da-DK" dirty="0"/>
          </a:p>
        </p:txBody>
      </p:sp>
      <p:sp>
        <p:nvSpPr>
          <p:cNvPr id="3" name="Pladsholder til tekst 2">
            <a:extLst>
              <a:ext uri="{FF2B5EF4-FFF2-40B4-BE49-F238E27FC236}">
                <a16:creationId xmlns:a16="http://schemas.microsoft.com/office/drawing/2014/main" id="{9450A701-0AAD-C69F-0CCE-6B0ADD7BA4EC}"/>
              </a:ext>
            </a:extLst>
          </p:cNvPr>
          <p:cNvSpPr>
            <a:spLocks noGrp="1"/>
          </p:cNvSpPr>
          <p:nvPr>
            <p:ph type="body" idx="1"/>
          </p:nvPr>
        </p:nvSpPr>
        <p:spPr>
          <a:xfrm>
            <a:off x="360361" y="1052512"/>
            <a:ext cx="8401802" cy="5184775"/>
          </a:xfrm>
        </p:spPr>
        <p:txBody>
          <a:bodyPr/>
          <a:lstStyle/>
          <a:p>
            <a:pPr marL="12700" indent="0" algn="l">
              <a:buNone/>
            </a:pPr>
            <a:r>
              <a:rPr lang="en-US" sz="1600" b="1" i="0" dirty="0">
                <a:solidFill>
                  <a:srgbClr val="374151"/>
                </a:solidFill>
                <a:effectLst/>
                <a:latin typeface="+mn-lt"/>
              </a:rPr>
              <a:t>Data (eventual) Consistency</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Eventual consistency (or deferred execution) is a consistency model used in distributed computing to achieve high availability. If no new updates are made to a given data item, eventually all accesses to that item will return the last updated value. Common challenges is ‘read your own write’, which </a:t>
            </a:r>
            <a:r>
              <a:rPr lang="en-US" sz="1600" b="0" i="0" dirty="0">
                <a:solidFill>
                  <a:srgbClr val="4A4A4A"/>
                </a:solidFill>
                <a:effectLst/>
                <a:latin typeface="+mn-lt"/>
                <a:cs typeface="Assistant" panose="020F0502020204030204" pitchFamily="2" charset="-79"/>
              </a:rPr>
              <a:t>states that the system guarantees that, once an item has been updated, any attempt to read the record by the same client will return the updated value</a:t>
            </a:r>
            <a:endParaRPr lang="en-US" sz="1600" b="0" i="0" dirty="0">
              <a:solidFill>
                <a:srgbClr val="374151"/>
              </a:solidFill>
              <a:effectLst/>
              <a:latin typeface="+mn-lt"/>
            </a:endParaRPr>
          </a:p>
          <a:p>
            <a:pPr marL="12700" indent="0" algn="l">
              <a:buNone/>
            </a:pPr>
            <a:r>
              <a:rPr lang="en-US" sz="1600" b="1" i="0" dirty="0">
                <a:solidFill>
                  <a:srgbClr val="374151"/>
                </a:solidFill>
                <a:effectLst/>
                <a:latin typeface="+mn-lt"/>
              </a:rPr>
              <a:t>Data Transformation and Validation</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Microservices often have different data requirements and formats. Ensuring that data is properly transformed and validated as it moves between services is essential to prevent data-related issues.</a:t>
            </a:r>
          </a:p>
          <a:p>
            <a:pPr marL="12700" indent="0">
              <a:buNone/>
            </a:pPr>
            <a:endParaRPr lang="en-US" sz="1600" dirty="0">
              <a:solidFill>
                <a:srgbClr val="374151"/>
              </a:solidFill>
              <a:latin typeface="+mn-lt"/>
            </a:endParaRPr>
          </a:p>
          <a:p>
            <a:pPr marL="12700" indent="0">
              <a:buNone/>
            </a:pPr>
            <a:endParaRPr lang="en-US" sz="1600" dirty="0">
              <a:solidFill>
                <a:srgbClr val="374151"/>
              </a:solidFill>
              <a:latin typeface="+mn-lt"/>
            </a:endParaRPr>
          </a:p>
          <a:p>
            <a:pPr>
              <a:buFont typeface="Arial" panose="020B0604020202020204" pitchFamily="34" charset="0"/>
              <a:buChar char="•"/>
            </a:pPr>
            <a:endParaRPr lang="en-US" sz="1600" dirty="0">
              <a:solidFill>
                <a:srgbClr val="374151"/>
              </a:solidFill>
              <a:latin typeface="+mn-lt"/>
            </a:endParaRPr>
          </a:p>
          <a:p>
            <a:pPr>
              <a:buFont typeface="Arial" panose="020B0604020202020204" pitchFamily="34" charset="0"/>
              <a:buChar char="•"/>
            </a:pPr>
            <a:endParaRPr lang="da-DK" sz="1600" dirty="0">
              <a:latin typeface="+mn-lt"/>
            </a:endParaRPr>
          </a:p>
        </p:txBody>
      </p:sp>
      <p:pic>
        <p:nvPicPr>
          <p:cNvPr id="6152" name="Picture 8" descr="transformation icon">
            <a:extLst>
              <a:ext uri="{FF2B5EF4-FFF2-40B4-BE49-F238E27FC236}">
                <a16:creationId xmlns:a16="http://schemas.microsoft.com/office/drawing/2014/main" id="{CE1B82D4-0A3A-CF46-EC58-FB009A910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3182" y="2806042"/>
            <a:ext cx="863252" cy="8632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integrity icon">
            <a:extLst>
              <a:ext uri="{FF2B5EF4-FFF2-40B4-BE49-F238E27FC236}">
                <a16:creationId xmlns:a16="http://schemas.microsoft.com/office/drawing/2014/main" id="{45663F98-967E-4118-6140-2A81D85FC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351" y="1600333"/>
            <a:ext cx="1110913" cy="1110913"/>
          </a:xfrm>
          <a:prstGeom prst="rect">
            <a:avLst/>
          </a:prstGeom>
          <a:noFill/>
          <a:extLst>
            <a:ext uri="{909E8E84-426E-40DD-AFC4-6F175D3DCCD1}">
              <a14:hiddenFill xmlns:a14="http://schemas.microsoft.com/office/drawing/2010/main">
                <a:solidFill>
                  <a:srgbClr val="FFFFFF"/>
                </a:solidFill>
              </a14:hiddenFill>
            </a:ext>
          </a:extLst>
        </p:spPr>
      </p:pic>
      <p:pic>
        <p:nvPicPr>
          <p:cNvPr id="6" name="Billede 5">
            <a:extLst>
              <a:ext uri="{FF2B5EF4-FFF2-40B4-BE49-F238E27FC236}">
                <a16:creationId xmlns:a16="http://schemas.microsoft.com/office/drawing/2014/main" id="{A69A1553-68A7-F2C9-5992-2FE3F6844E40}"/>
              </a:ext>
            </a:extLst>
          </p:cNvPr>
          <p:cNvPicPr>
            <a:picLocks/>
          </p:cNvPicPr>
          <p:nvPr/>
        </p:nvPicPr>
        <p:blipFill>
          <a:blip r:embed="rId4"/>
          <a:stretch>
            <a:fillRect/>
          </a:stretch>
        </p:blipFill>
        <p:spPr>
          <a:xfrm>
            <a:off x="4941262" y="4894262"/>
            <a:ext cx="3443288" cy="1343025"/>
          </a:xfrm>
          <a:prstGeom prst="rect">
            <a:avLst/>
          </a:prstGeom>
        </p:spPr>
      </p:pic>
      <p:pic>
        <p:nvPicPr>
          <p:cNvPr id="8" name="Billede 7">
            <a:extLst>
              <a:ext uri="{FF2B5EF4-FFF2-40B4-BE49-F238E27FC236}">
                <a16:creationId xmlns:a16="http://schemas.microsoft.com/office/drawing/2014/main" id="{3BFB7A59-F55A-16C6-9A62-F50887C53D81}"/>
              </a:ext>
            </a:extLst>
          </p:cNvPr>
          <p:cNvPicPr>
            <a:picLocks/>
          </p:cNvPicPr>
          <p:nvPr/>
        </p:nvPicPr>
        <p:blipFill>
          <a:blip r:embed="rId5"/>
          <a:stretch>
            <a:fillRect/>
          </a:stretch>
        </p:blipFill>
        <p:spPr>
          <a:xfrm>
            <a:off x="793750" y="4691064"/>
            <a:ext cx="3443288" cy="1546223"/>
          </a:xfrm>
          <a:prstGeom prst="rect">
            <a:avLst/>
          </a:prstGeom>
        </p:spPr>
      </p:pic>
    </p:spTree>
    <p:extLst>
      <p:ext uri="{BB962C8B-B14F-4D97-AF65-F5344CB8AC3E}">
        <p14:creationId xmlns:p14="http://schemas.microsoft.com/office/powerpoint/2010/main" val="2211641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1CC81F-136A-F96B-A110-BE1BCED0C862}"/>
              </a:ext>
            </a:extLst>
          </p:cNvPr>
          <p:cNvSpPr>
            <a:spLocks noGrp="1"/>
          </p:cNvSpPr>
          <p:nvPr>
            <p:ph type="title"/>
          </p:nvPr>
        </p:nvSpPr>
        <p:spPr/>
        <p:txBody>
          <a:bodyPr/>
          <a:lstStyle/>
          <a:p>
            <a:r>
              <a:rPr lang="da-DK" dirty="0"/>
              <a:t>EB </a:t>
            </a:r>
            <a:r>
              <a:rPr lang="da-DK" dirty="0" err="1"/>
              <a:t>challenges</a:t>
            </a:r>
            <a:endParaRPr lang="da-DK" dirty="0"/>
          </a:p>
        </p:txBody>
      </p:sp>
      <p:sp>
        <p:nvSpPr>
          <p:cNvPr id="3" name="Pladsholder til tekst 2">
            <a:extLst>
              <a:ext uri="{FF2B5EF4-FFF2-40B4-BE49-F238E27FC236}">
                <a16:creationId xmlns:a16="http://schemas.microsoft.com/office/drawing/2014/main" id="{EBBB4D15-117A-9418-4543-787AB07F45AC}"/>
              </a:ext>
            </a:extLst>
          </p:cNvPr>
          <p:cNvSpPr>
            <a:spLocks noGrp="1"/>
          </p:cNvSpPr>
          <p:nvPr>
            <p:ph type="body" idx="1"/>
          </p:nvPr>
        </p:nvSpPr>
        <p:spPr>
          <a:xfrm>
            <a:off x="360362" y="1052512"/>
            <a:ext cx="8146824" cy="3486857"/>
          </a:xfrm>
        </p:spPr>
        <p:txBody>
          <a:bodyPr/>
          <a:lstStyle/>
          <a:p>
            <a:pPr marL="12700" indent="0" algn="l">
              <a:buNone/>
            </a:pPr>
            <a:r>
              <a:rPr lang="en-US" sz="1600" b="1" i="0" dirty="0">
                <a:solidFill>
                  <a:srgbClr val="374151"/>
                </a:solidFill>
                <a:effectLst/>
                <a:latin typeface="+mn-lt"/>
              </a:rPr>
              <a:t>Data Ownership</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Determining which microservice is the authoritative source of certain data can be challenging. This is especially true in cases where multiple microservices may have their own copies of the same data.</a:t>
            </a:r>
          </a:p>
          <a:p>
            <a:pPr marL="12700" indent="0" algn="l">
              <a:buNone/>
            </a:pPr>
            <a:r>
              <a:rPr lang="en-US" sz="1600" b="1" i="0" dirty="0">
                <a:solidFill>
                  <a:srgbClr val="374151"/>
                </a:solidFill>
                <a:effectLst/>
                <a:latin typeface="+mn-lt"/>
              </a:rPr>
              <a:t>Message Ordering</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Ensuring the correct order of messages or events is vital in many microservices applications. Guaranteeing that events are processed in the right sequence can be challenging, especially when dealing with distributed messaging systems.</a:t>
            </a:r>
          </a:p>
          <a:p>
            <a:pPr marL="12700" indent="0" algn="l">
              <a:buNone/>
            </a:pPr>
            <a:r>
              <a:rPr lang="en-US" sz="1600" b="1" i="0" dirty="0">
                <a:solidFill>
                  <a:srgbClr val="374151"/>
                </a:solidFill>
                <a:effectLst/>
                <a:latin typeface="+mn-lt"/>
              </a:rPr>
              <a:t>Message Durability</a:t>
            </a:r>
            <a:r>
              <a:rPr lang="en-US" sz="1600" b="0" i="0" dirty="0">
                <a:solidFill>
                  <a:srgbClr val="374151"/>
                </a:solidFill>
                <a:effectLst/>
                <a:latin typeface="+mn-lt"/>
              </a:rPr>
              <a:t>:</a:t>
            </a:r>
          </a:p>
          <a:p>
            <a:pPr marL="12700" indent="0" algn="l">
              <a:buNone/>
            </a:pPr>
            <a:r>
              <a:rPr lang="en-US" sz="1600" b="0" i="0" dirty="0">
                <a:solidFill>
                  <a:srgbClr val="374151"/>
                </a:solidFill>
                <a:effectLst/>
                <a:latin typeface="+mn-lt"/>
              </a:rPr>
              <a:t>Guaranteeing the durability of messages or events is crucial. This may require using durable message queues or event stores.</a:t>
            </a:r>
          </a:p>
        </p:txBody>
      </p:sp>
      <p:pic>
        <p:nvPicPr>
          <p:cNvPr id="7170" name="Picture 2" descr="ownership icon">
            <a:extLst>
              <a:ext uri="{FF2B5EF4-FFF2-40B4-BE49-F238E27FC236}">
                <a16:creationId xmlns:a16="http://schemas.microsoft.com/office/drawing/2014/main" id="{C4EE5B67-D7AE-AA82-A27B-93628DAF6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1444" y="1332303"/>
            <a:ext cx="879019" cy="87901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order icon">
            <a:extLst>
              <a:ext uri="{FF2B5EF4-FFF2-40B4-BE49-F238E27FC236}">
                <a16:creationId xmlns:a16="http://schemas.microsoft.com/office/drawing/2014/main" id="{AE1414ED-FBDD-D10C-0478-2FF3CF61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7590" y="2748787"/>
            <a:ext cx="642644" cy="64264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durability icon">
            <a:extLst>
              <a:ext uri="{FF2B5EF4-FFF2-40B4-BE49-F238E27FC236}">
                <a16:creationId xmlns:a16="http://schemas.microsoft.com/office/drawing/2014/main" id="{F4A89EAE-5D1A-C8A0-B185-CF63D26A4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9004" y="3787891"/>
            <a:ext cx="723898" cy="723898"/>
          </a:xfrm>
          <a:prstGeom prst="rect">
            <a:avLst/>
          </a:prstGeom>
          <a:noFill/>
          <a:extLst>
            <a:ext uri="{909E8E84-426E-40DD-AFC4-6F175D3DCCD1}">
              <a14:hiddenFill xmlns:a14="http://schemas.microsoft.com/office/drawing/2010/main">
                <a:solidFill>
                  <a:srgbClr val="FFFFFF"/>
                </a:solidFill>
              </a14:hiddenFill>
            </a:ext>
          </a:extLst>
        </p:spPr>
      </p:pic>
      <p:pic>
        <p:nvPicPr>
          <p:cNvPr id="6" name="Billede 5">
            <a:extLst>
              <a:ext uri="{FF2B5EF4-FFF2-40B4-BE49-F238E27FC236}">
                <a16:creationId xmlns:a16="http://schemas.microsoft.com/office/drawing/2014/main" id="{706EFF6D-C3FF-0426-CC81-AA2E733652E0}"/>
              </a:ext>
            </a:extLst>
          </p:cNvPr>
          <p:cNvPicPr>
            <a:picLocks/>
          </p:cNvPicPr>
          <p:nvPr/>
        </p:nvPicPr>
        <p:blipFill>
          <a:blip r:embed="rId5"/>
          <a:stretch>
            <a:fillRect/>
          </a:stretch>
        </p:blipFill>
        <p:spPr>
          <a:xfrm>
            <a:off x="3060217" y="4539369"/>
            <a:ext cx="3443288" cy="2074069"/>
          </a:xfrm>
          <a:prstGeom prst="rect">
            <a:avLst/>
          </a:prstGeom>
        </p:spPr>
      </p:pic>
    </p:spTree>
    <p:extLst>
      <p:ext uri="{BB962C8B-B14F-4D97-AF65-F5344CB8AC3E}">
        <p14:creationId xmlns:p14="http://schemas.microsoft.com/office/powerpoint/2010/main" val="1613551564"/>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B405B7-5BF2-4C96-AE62-243FC9107931}">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17724</TotalTime>
  <Words>1373</Words>
  <Application>Microsoft Office PowerPoint</Application>
  <PresentationFormat>Brugerdefineret</PresentationFormat>
  <Paragraphs>62</Paragraphs>
  <Slides>12</Slides>
  <Notes>2</Notes>
  <HiddenSlides>0</HiddenSlides>
  <MMClips>0</MMClips>
  <ScaleCrop>false</ScaleCrop>
  <HeadingPairs>
    <vt:vector size="6" baseType="variant">
      <vt:variant>
        <vt:lpstr>Benyttede skrifttyper</vt:lpstr>
      </vt:variant>
      <vt:variant>
        <vt:i4>3</vt:i4>
      </vt:variant>
      <vt:variant>
        <vt:lpstr>Tema</vt:lpstr>
      </vt:variant>
      <vt:variant>
        <vt:i4>2</vt:i4>
      </vt:variant>
      <vt:variant>
        <vt:lpstr>Slidetitler</vt:lpstr>
      </vt:variant>
      <vt:variant>
        <vt:i4>12</vt:i4>
      </vt:variant>
    </vt:vector>
  </HeadingPairs>
  <TitlesOfParts>
    <vt:vector size="17" baseType="lpstr">
      <vt:lpstr>Times New Roman</vt:lpstr>
      <vt:lpstr>Arial</vt:lpstr>
      <vt:lpstr>Arial Narrow</vt:lpstr>
      <vt:lpstr>3_Standarddesign</vt:lpstr>
      <vt:lpstr>2_Standarddesign</vt:lpstr>
      <vt:lpstr>Communication</vt:lpstr>
      <vt:lpstr>The Reactive Manifesto</vt:lpstr>
      <vt:lpstr>Sync vs Async</vt:lpstr>
      <vt:lpstr>Synchronous/blocking</vt:lpstr>
      <vt:lpstr>Asynchronous/non-blocking</vt:lpstr>
      <vt:lpstr>Event backbone (EB)</vt:lpstr>
      <vt:lpstr>Why use an Event Backbone?</vt:lpstr>
      <vt:lpstr>EB challenges</vt:lpstr>
      <vt:lpstr>EB challenges</vt:lpstr>
      <vt:lpstr>EB challenges</vt:lpstr>
      <vt:lpstr>EB challenges</vt:lpstr>
      <vt:lpstr>Data at-rest or in-transit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cp:lastModifiedBy>Martin Clausen</cp:lastModifiedBy>
  <cp:revision>294</cp:revision>
  <dcterms:modified xsi:type="dcterms:W3CDTF">2023-12-08T23:49:54Z</dcterms:modified>
</cp:coreProperties>
</file>